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6" r:id="rId5"/>
    <p:sldId id="270" r:id="rId6"/>
    <p:sldId id="273" r:id="rId7"/>
    <p:sldId id="272" r:id="rId8"/>
    <p:sldId id="257" r:id="rId9"/>
    <p:sldId id="262" r:id="rId10"/>
    <p:sldId id="268" r:id="rId11"/>
    <p:sldId id="258" r:id="rId12"/>
    <p:sldId id="260" r:id="rId13"/>
    <p:sldId id="263"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334" autoAdjust="0"/>
  </p:normalViewPr>
  <p:slideViewPr>
    <p:cSldViewPr>
      <p:cViewPr varScale="1">
        <p:scale>
          <a:sx n="106" d="100"/>
          <a:sy n="106" d="100"/>
        </p:scale>
        <p:origin x="180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BA90FA-5B1B-45A2-B002-9B9F0B1B3FCB}" type="datetimeFigureOut">
              <a:rPr lang="en-GB" smtClean="0"/>
              <a:pPr/>
              <a:t>10/09/2023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03510C-16D6-452C-BB30-6445D68ED784}" type="slidenum">
              <a:rPr lang="en-GB" smtClean="0"/>
              <a:pPr/>
              <a:t>‹#›</a:t>
            </a:fld>
            <a:endParaRPr lang="en-GB"/>
          </a:p>
        </p:txBody>
      </p:sp>
    </p:spTree>
    <p:extLst>
      <p:ext uri="{BB962C8B-B14F-4D97-AF65-F5344CB8AC3E}">
        <p14:creationId xmlns:p14="http://schemas.microsoft.com/office/powerpoint/2010/main" val="88568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7003510C-16D6-452C-BB30-6445D68ED784}" type="slidenum">
              <a:rPr lang="en-GB" smtClean="0"/>
              <a:pPr/>
              <a:t>6</a:t>
            </a:fld>
            <a:endParaRPr lang="en-GB"/>
          </a:p>
        </p:txBody>
      </p:sp>
    </p:spTree>
    <p:extLst>
      <p:ext uri="{BB962C8B-B14F-4D97-AF65-F5344CB8AC3E}">
        <p14:creationId xmlns:p14="http://schemas.microsoft.com/office/powerpoint/2010/main" val="3995716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003510C-16D6-452C-BB30-6445D68ED784}" type="slidenum">
              <a:rPr lang="en-GB" smtClean="0"/>
              <a:pPr/>
              <a:t>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fld id="{AE8800AD-2780-4177-8042-B5A6005B9EFB}" type="datetimeFigureOut">
              <a:rPr lang="en-GB" smtClean="0"/>
              <a:pPr/>
              <a:t>10/09/2023</a:t>
            </a:fld>
            <a:endParaRPr lang="en-GB" dirty="0"/>
          </a:p>
        </p:txBody>
      </p:sp>
      <p:sp>
        <p:nvSpPr>
          <p:cNvPr id="16" name="Slide Number Placeholder 15"/>
          <p:cNvSpPr>
            <a:spLocks noGrp="1"/>
          </p:cNvSpPr>
          <p:nvPr>
            <p:ph type="sldNum" sz="quarter" idx="11"/>
          </p:nvPr>
        </p:nvSpPr>
        <p:spPr/>
        <p:txBody>
          <a:bodyPr/>
          <a:lstStyle/>
          <a:p>
            <a:fld id="{BFD6B6A4-7C50-4D1D-86FB-4027C5A92936}" type="slidenum">
              <a:rPr lang="en-GB" smtClean="0"/>
              <a:pPr/>
              <a:t>‹#›</a:t>
            </a:fld>
            <a:endParaRPr lang="en-GB" dirty="0"/>
          </a:p>
        </p:txBody>
      </p:sp>
      <p:sp>
        <p:nvSpPr>
          <p:cNvPr id="17" name="Footer Placeholder 16"/>
          <p:cNvSpPr>
            <a:spLocks noGrp="1"/>
          </p:cNvSpPr>
          <p:nvPr>
            <p:ph type="ftr" sz="quarter" idx="12"/>
          </p:nvPr>
        </p:nvSpPr>
        <p:spPr/>
        <p:txBody>
          <a:bodyPr/>
          <a:lstStyle/>
          <a:p>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E8800AD-2780-4177-8042-B5A6005B9EFB}" type="datetimeFigureOut">
              <a:rPr lang="en-GB" smtClean="0"/>
              <a:pPr/>
              <a:t>10/09/2023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FD6B6A4-7C50-4D1D-86FB-4027C5A92936}"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E8800AD-2780-4177-8042-B5A6005B9EFB}" type="datetimeFigureOut">
              <a:rPr lang="en-GB" smtClean="0"/>
              <a:pPr/>
              <a:t>10/09/2023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FD6B6A4-7C50-4D1D-86FB-4027C5A92936}"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AE8800AD-2780-4177-8042-B5A6005B9EFB}" type="datetimeFigureOut">
              <a:rPr lang="en-GB" smtClean="0"/>
              <a:pPr/>
              <a:t>10/09/2023</a:t>
            </a:fld>
            <a:endParaRPr lang="en-GB" dirty="0"/>
          </a:p>
        </p:txBody>
      </p:sp>
      <p:sp>
        <p:nvSpPr>
          <p:cNvPr id="15" name="Slide Number Placeholder 14"/>
          <p:cNvSpPr>
            <a:spLocks noGrp="1"/>
          </p:cNvSpPr>
          <p:nvPr>
            <p:ph type="sldNum" sz="quarter" idx="15"/>
          </p:nvPr>
        </p:nvSpPr>
        <p:spPr/>
        <p:txBody>
          <a:bodyPr/>
          <a:lstStyle>
            <a:lvl1pPr algn="ctr">
              <a:defRPr/>
            </a:lvl1pPr>
          </a:lstStyle>
          <a:p>
            <a:fld id="{BFD6B6A4-7C50-4D1D-86FB-4027C5A92936}" type="slidenum">
              <a:rPr lang="en-GB" smtClean="0"/>
              <a:pPr/>
              <a:t>‹#›</a:t>
            </a:fld>
            <a:endParaRPr lang="en-GB" dirty="0"/>
          </a:p>
        </p:txBody>
      </p:sp>
      <p:sp>
        <p:nvSpPr>
          <p:cNvPr id="16" name="Footer Placeholder 15"/>
          <p:cNvSpPr>
            <a:spLocks noGrp="1"/>
          </p:cNvSpPr>
          <p:nvPr>
            <p:ph type="ftr" sz="quarter" idx="16"/>
          </p:nvPr>
        </p:nvSpPr>
        <p:spPr/>
        <p:txBody>
          <a:bodyPr/>
          <a:lstStyle/>
          <a:p>
            <a:endParaRPr lang="en-GB" dirty="0"/>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E8800AD-2780-4177-8042-B5A6005B9EFB}" type="datetimeFigureOut">
              <a:rPr lang="en-GB" smtClean="0"/>
              <a:pPr/>
              <a:t>10/09/2023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FD6B6A4-7C50-4D1D-86FB-4027C5A92936}" type="slidenum">
              <a:rPr lang="en-GB" smtClean="0"/>
              <a:pPr/>
              <a:t>‹#›</a:t>
            </a:fld>
            <a:endParaRPr lang="en-GB"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E8800AD-2780-4177-8042-B5A6005B9EFB}" type="datetimeFigureOut">
              <a:rPr lang="en-GB" smtClean="0"/>
              <a:pPr/>
              <a:t>10/09/2023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FD6B6A4-7C50-4D1D-86FB-4027C5A92936}" type="slidenum">
              <a:rPr lang="en-GB" smtClean="0"/>
              <a:pPr/>
              <a:t>‹#›</a:t>
            </a:fld>
            <a:endParaRPr lang="en-GB" dirty="0"/>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FD6B6A4-7C50-4D1D-86FB-4027C5A92936}" type="slidenum">
              <a:rPr lang="en-GB" smtClean="0"/>
              <a:pPr/>
              <a:t>‹#›</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7" name="Date Placeholder 6"/>
          <p:cNvSpPr>
            <a:spLocks noGrp="1"/>
          </p:cNvSpPr>
          <p:nvPr>
            <p:ph type="dt" sz="half" idx="10"/>
          </p:nvPr>
        </p:nvSpPr>
        <p:spPr/>
        <p:txBody>
          <a:bodyPr/>
          <a:lstStyle/>
          <a:p>
            <a:fld id="{AE8800AD-2780-4177-8042-B5A6005B9EFB}" type="datetimeFigureOut">
              <a:rPr lang="en-GB" smtClean="0"/>
              <a:pPr/>
              <a:t>10/09/2023</a:t>
            </a:fld>
            <a:endParaRPr lang="en-GB"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E8800AD-2780-4177-8042-B5A6005B9EFB}" type="datetimeFigureOut">
              <a:rPr lang="en-GB" smtClean="0"/>
              <a:pPr/>
              <a:t>10/09/2023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FD6B6A4-7C50-4D1D-86FB-4027C5A92936}" type="slidenum">
              <a:rPr lang="en-GB" smtClean="0"/>
              <a:pPr/>
              <a:t>‹#›</a:t>
            </a:fld>
            <a:endParaRPr lang="en-GB" dirty="0"/>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800AD-2780-4177-8042-B5A6005B9EFB}" type="datetimeFigureOut">
              <a:rPr lang="en-GB" smtClean="0"/>
              <a:pPr/>
              <a:t>10/09/2023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FD6B6A4-7C50-4D1D-86FB-4027C5A92936}"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AE8800AD-2780-4177-8042-B5A6005B9EFB}" type="datetimeFigureOut">
              <a:rPr lang="en-GB" smtClean="0"/>
              <a:pPr/>
              <a:t>10/09/2023</a:t>
            </a:fld>
            <a:endParaRPr lang="en-GB" dirty="0"/>
          </a:p>
        </p:txBody>
      </p:sp>
      <p:sp>
        <p:nvSpPr>
          <p:cNvPr id="9" name="Slide Number Placeholder 8"/>
          <p:cNvSpPr>
            <a:spLocks noGrp="1"/>
          </p:cNvSpPr>
          <p:nvPr>
            <p:ph type="sldNum" sz="quarter" idx="15"/>
          </p:nvPr>
        </p:nvSpPr>
        <p:spPr/>
        <p:txBody>
          <a:bodyPr/>
          <a:lstStyle/>
          <a:p>
            <a:fld id="{BFD6B6A4-7C50-4D1D-86FB-4027C5A92936}" type="slidenum">
              <a:rPr lang="en-GB" smtClean="0"/>
              <a:pPr/>
              <a:t>‹#›</a:t>
            </a:fld>
            <a:endParaRPr lang="en-GB" dirty="0"/>
          </a:p>
        </p:txBody>
      </p:sp>
      <p:sp>
        <p:nvSpPr>
          <p:cNvPr id="10" name="Footer Placeholder 9"/>
          <p:cNvSpPr>
            <a:spLocks noGrp="1"/>
          </p:cNvSpPr>
          <p:nvPr>
            <p:ph type="ftr" sz="quarter" idx="16"/>
          </p:nvPr>
        </p:nvSpPr>
        <p:spPr/>
        <p:txBody>
          <a:bodyPr/>
          <a:lstStyle/>
          <a:p>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AE8800AD-2780-4177-8042-B5A6005B9EFB}" type="datetimeFigureOut">
              <a:rPr lang="en-GB" smtClean="0"/>
              <a:pPr/>
              <a:t>10/09/2023</a:t>
            </a:fld>
            <a:endParaRPr lang="en-GB" dirty="0"/>
          </a:p>
        </p:txBody>
      </p:sp>
      <p:sp>
        <p:nvSpPr>
          <p:cNvPr id="9" name="Slide Number Placeholder 8"/>
          <p:cNvSpPr>
            <a:spLocks noGrp="1"/>
          </p:cNvSpPr>
          <p:nvPr>
            <p:ph type="sldNum" sz="quarter" idx="11"/>
          </p:nvPr>
        </p:nvSpPr>
        <p:spPr/>
        <p:txBody>
          <a:bodyPr/>
          <a:lstStyle/>
          <a:p>
            <a:fld id="{BFD6B6A4-7C50-4D1D-86FB-4027C5A92936}" type="slidenum">
              <a:rPr lang="en-GB" smtClean="0"/>
              <a:pPr/>
              <a:t>‹#›</a:t>
            </a:fld>
            <a:endParaRPr lang="en-GB" dirty="0"/>
          </a:p>
        </p:txBody>
      </p:sp>
      <p:sp>
        <p:nvSpPr>
          <p:cNvPr id="10" name="Footer Placeholder 9"/>
          <p:cNvSpPr>
            <a:spLocks noGrp="1"/>
          </p:cNvSpPr>
          <p:nvPr>
            <p:ph type="ftr" sz="quarter" idx="12"/>
          </p:nvPr>
        </p:nvSpPr>
        <p:spPr/>
        <p:txBody>
          <a:bodyPr/>
          <a:lstStyle/>
          <a:p>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E8800AD-2780-4177-8042-B5A6005B9EFB}" type="datetimeFigureOut">
              <a:rPr lang="en-GB" smtClean="0"/>
              <a:pPr/>
              <a:t>10/09/2023</a:t>
            </a:fld>
            <a:endParaRPr lang="en-GB"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GB"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FD6B6A4-7C50-4D1D-86FB-4027C5A92936}" type="slidenum">
              <a:rPr lang="en-GB" smtClean="0"/>
              <a:pPr/>
              <a:t>‹#›</a:t>
            </a:fld>
            <a:endParaRPr lang="en-GB"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year1@crockenhill.kent.sch.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068960"/>
            <a:ext cx="8305800" cy="1440160"/>
          </a:xfrm>
          <a:solidFill>
            <a:schemeClr val="bg2"/>
          </a:solidFill>
          <a:ln>
            <a:solidFill>
              <a:schemeClr val="bg1"/>
            </a:solidFill>
          </a:ln>
        </p:spPr>
        <p:txBody>
          <a:bodyPr>
            <a:normAutofit fontScale="92500" lnSpcReduction="20000"/>
          </a:bodyPr>
          <a:lstStyle/>
          <a:p>
            <a:r>
              <a:rPr lang="en-GB" sz="5400" b="1" dirty="0">
                <a:solidFill>
                  <a:srgbClr val="FF0000"/>
                </a:solidFill>
                <a:latin typeface="+mj-lt"/>
              </a:rPr>
              <a:t>Welcome to Year 1!</a:t>
            </a:r>
          </a:p>
          <a:p>
            <a:r>
              <a:rPr lang="en-GB" sz="4800" b="1" i="1" dirty="0">
                <a:solidFill>
                  <a:srgbClr val="FF0000"/>
                </a:solidFill>
                <a:latin typeface="+mj-lt"/>
              </a:rPr>
              <a:t>Meeting for Parents</a:t>
            </a:r>
          </a:p>
        </p:txBody>
      </p:sp>
      <p:pic>
        <p:nvPicPr>
          <p:cNvPr id="6" name="Picture 5" descr="logo.png"/>
          <p:cNvPicPr>
            <a:picLocks noChangeAspect="1"/>
          </p:cNvPicPr>
          <p:nvPr/>
        </p:nvPicPr>
        <p:blipFill>
          <a:blip r:embed="rId2" cstate="print"/>
          <a:stretch>
            <a:fillRect/>
          </a:stretch>
        </p:blipFill>
        <p:spPr>
          <a:xfrm>
            <a:off x="3491880" y="620688"/>
            <a:ext cx="2010524" cy="2102674"/>
          </a:xfrm>
          <a:prstGeom prst="rect">
            <a:avLst/>
          </a:prstGeom>
        </p:spPr>
      </p:pic>
      <p:pic>
        <p:nvPicPr>
          <p:cNvPr id="1027" name="Picture 3" descr="C:\Users\Sarah Warshow\AppData\Local\Microsoft\Windows\Temporary Internet Files\Content.IE5\J3LTOLTC\MC900237619[1].wmf"/>
          <p:cNvPicPr>
            <a:picLocks noChangeAspect="1" noChangeArrowheads="1"/>
          </p:cNvPicPr>
          <p:nvPr/>
        </p:nvPicPr>
        <p:blipFill>
          <a:blip r:embed="rId3" cstate="print"/>
          <a:srcRect/>
          <a:stretch>
            <a:fillRect/>
          </a:stretch>
        </p:blipFill>
        <p:spPr bwMode="auto">
          <a:xfrm>
            <a:off x="6300192" y="4509120"/>
            <a:ext cx="1000132" cy="1665848"/>
          </a:xfrm>
          <a:prstGeom prst="rect">
            <a:avLst/>
          </a:prstGeom>
          <a:noFill/>
        </p:spPr>
      </p:pic>
      <p:pic>
        <p:nvPicPr>
          <p:cNvPr id="1028" name="Picture 4" descr="C:\Users\Sarah Warshow\AppData\Local\Microsoft\Windows\Temporary Internet Files\Content.IE5\J3LTOLTC\MC900290673[1].wmf"/>
          <p:cNvPicPr>
            <a:picLocks noChangeAspect="1" noChangeArrowheads="1"/>
          </p:cNvPicPr>
          <p:nvPr/>
        </p:nvPicPr>
        <p:blipFill>
          <a:blip r:embed="rId4" cstate="print"/>
          <a:srcRect/>
          <a:stretch>
            <a:fillRect/>
          </a:stretch>
        </p:blipFill>
        <p:spPr bwMode="auto">
          <a:xfrm>
            <a:off x="755576" y="4797152"/>
            <a:ext cx="2474829" cy="1449447"/>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01344"/>
          </a:xfrm>
          <a:ln>
            <a:solidFill>
              <a:srgbClr val="FF0000"/>
            </a:solidFill>
          </a:ln>
        </p:spPr>
        <p:txBody>
          <a:bodyPr>
            <a:normAutofit/>
          </a:bodyPr>
          <a:lstStyle/>
          <a:p>
            <a:pPr algn="ctr"/>
            <a:endParaRPr lang="en-GB" sz="2400" dirty="0">
              <a:latin typeface="+mj-lt"/>
            </a:endParaRPr>
          </a:p>
          <a:p>
            <a:pPr algn="ctr"/>
            <a:endParaRPr lang="en-GB" sz="2400" dirty="0">
              <a:latin typeface="+mj-lt"/>
            </a:endParaRPr>
          </a:p>
          <a:p>
            <a:pPr algn="ctr"/>
            <a:endParaRPr lang="en-GB" sz="2400" dirty="0">
              <a:latin typeface="+mj-lt"/>
            </a:endParaRPr>
          </a:p>
          <a:p>
            <a:pPr algn="ctr"/>
            <a:endParaRPr lang="en-GB" sz="2400" dirty="0">
              <a:latin typeface="+mj-lt"/>
            </a:endParaRPr>
          </a:p>
        </p:txBody>
      </p:sp>
      <p:sp>
        <p:nvSpPr>
          <p:cNvPr id="3" name="Title 2"/>
          <p:cNvSpPr>
            <a:spLocks noGrp="1"/>
          </p:cNvSpPr>
          <p:nvPr>
            <p:ph type="title"/>
          </p:nvPr>
        </p:nvSpPr>
        <p:spPr>
          <a:solidFill>
            <a:srgbClr val="FF0000"/>
          </a:solidFill>
        </p:spPr>
        <p:txBody>
          <a:bodyPr/>
          <a:lstStyle/>
          <a:p>
            <a:pPr algn="ctr"/>
            <a:r>
              <a:rPr lang="en-GB" dirty="0"/>
              <a:t>Class timetable</a:t>
            </a:r>
          </a:p>
        </p:txBody>
      </p:sp>
      <p:pic>
        <p:nvPicPr>
          <p:cNvPr id="5" name="Picture 4">
            <a:extLst>
              <a:ext uri="{FF2B5EF4-FFF2-40B4-BE49-F238E27FC236}">
                <a16:creationId xmlns:a16="http://schemas.microsoft.com/office/drawing/2014/main" id="{63368C76-7745-E327-094C-BC7D259226B1}"/>
              </a:ext>
            </a:extLst>
          </p:cNvPr>
          <p:cNvPicPr>
            <a:picLocks noChangeAspect="1"/>
          </p:cNvPicPr>
          <p:nvPr/>
        </p:nvPicPr>
        <p:blipFill>
          <a:blip r:embed="rId2"/>
          <a:stretch>
            <a:fillRect/>
          </a:stretch>
        </p:blipFill>
        <p:spPr>
          <a:xfrm>
            <a:off x="457200" y="1812032"/>
            <a:ext cx="8323044" cy="442528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4" y="1142984"/>
            <a:ext cx="8229600" cy="4572000"/>
          </a:xfrm>
          <a:ln>
            <a:solidFill>
              <a:srgbClr val="FF0000"/>
            </a:solidFill>
          </a:ln>
        </p:spPr>
        <p:txBody>
          <a:bodyPr>
            <a:normAutofit fontScale="92500" lnSpcReduction="10000"/>
          </a:bodyPr>
          <a:lstStyle/>
          <a:p>
            <a:pPr marL="273050" indent="-7938" algn="just">
              <a:buNone/>
            </a:pPr>
            <a:r>
              <a:rPr lang="en-GB" sz="4600" dirty="0">
                <a:latin typeface="+mj-lt"/>
              </a:rPr>
              <a:t>I look forward to getting to know you and your children this year. Please contact me if you have any queries throughout the year:</a:t>
            </a:r>
          </a:p>
          <a:p>
            <a:pPr marL="273050" indent="-7938" algn="just">
              <a:buNone/>
            </a:pPr>
            <a:r>
              <a:rPr lang="en-GB" sz="4600" dirty="0">
                <a:latin typeface="+mj-lt"/>
                <a:hlinkClick r:id="rId2"/>
              </a:rPr>
              <a:t>year1@crockenhill.kent.sch.uk</a:t>
            </a:r>
            <a:endParaRPr lang="en-GB" sz="4600" dirty="0">
              <a:latin typeface="+mj-lt"/>
            </a:endParaRPr>
          </a:p>
          <a:p>
            <a:pPr marL="273050" indent="-7938" algn="just">
              <a:buNone/>
            </a:pPr>
            <a:r>
              <a:rPr lang="en-GB" sz="4600" dirty="0">
                <a:latin typeface="+mj-lt"/>
              </a:rPr>
              <a:t>or on the class Dojo page.</a:t>
            </a:r>
          </a:p>
          <a:p>
            <a:pPr marL="273050" indent="-3175" algn="just">
              <a:buNone/>
            </a:pPr>
            <a:endParaRPr lang="en-GB" sz="4600" dirty="0">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57200" y="152400"/>
            <a:ext cx="8229600" cy="972344"/>
          </a:xfrm>
          <a:prstGeom prst="rect">
            <a:avLst/>
          </a:prstGeom>
          <a:solidFill>
            <a:srgbClr val="FF0000"/>
          </a:solidFill>
          <a:ln w="6350" cap="rnd">
            <a:noFill/>
          </a:ln>
        </p:spPr>
        <p:txBody>
          <a:bodyPr vert="horz"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200" b="0" i="0" u="none"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rPr>
              <a:t>Our Year One Team </a:t>
            </a:r>
          </a:p>
        </p:txBody>
      </p:sp>
      <p:graphicFrame>
        <p:nvGraphicFramePr>
          <p:cNvPr id="2" name="Table 1"/>
          <p:cNvGraphicFramePr>
            <a:graphicFrameLocks noGrp="1"/>
          </p:cNvGraphicFramePr>
          <p:nvPr>
            <p:extLst>
              <p:ext uri="{D42A27DB-BD31-4B8C-83A1-F6EECF244321}">
                <p14:modId xmlns:p14="http://schemas.microsoft.com/office/powerpoint/2010/main" val="2838430292"/>
              </p:ext>
            </p:extLst>
          </p:nvPr>
        </p:nvGraphicFramePr>
        <p:xfrm>
          <a:off x="457200" y="1124745"/>
          <a:ext cx="8229600" cy="5544616"/>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575766616"/>
                    </a:ext>
                  </a:extLst>
                </a:gridCol>
                <a:gridCol w="2743200">
                  <a:extLst>
                    <a:ext uri="{9D8B030D-6E8A-4147-A177-3AD203B41FA5}">
                      <a16:colId xmlns:a16="http://schemas.microsoft.com/office/drawing/2014/main" val="3175033810"/>
                    </a:ext>
                  </a:extLst>
                </a:gridCol>
                <a:gridCol w="2743200">
                  <a:extLst>
                    <a:ext uri="{9D8B030D-6E8A-4147-A177-3AD203B41FA5}">
                      <a16:colId xmlns:a16="http://schemas.microsoft.com/office/drawing/2014/main" val="3355040102"/>
                    </a:ext>
                  </a:extLst>
                </a:gridCol>
              </a:tblGrid>
              <a:tr h="1849815">
                <a:tc>
                  <a:txBody>
                    <a:bodyPr/>
                    <a:lstStyle/>
                    <a:p>
                      <a:r>
                        <a:rPr lang="en-GB" sz="2400" dirty="0">
                          <a:latin typeface="+mj-lt"/>
                        </a:rPr>
                        <a:t>Miss Williams</a:t>
                      </a:r>
                    </a:p>
                  </a:txBody>
                  <a:tcPr/>
                </a:tc>
                <a:tc>
                  <a:txBody>
                    <a:bodyPr/>
                    <a:lstStyle/>
                    <a:p>
                      <a:endParaRPr lang="en-GB" sz="2400" dirty="0">
                        <a:latin typeface="+mj-lt"/>
                      </a:endParaRPr>
                    </a:p>
                  </a:txBody>
                  <a:tcPr/>
                </a:tc>
                <a:tc>
                  <a:txBody>
                    <a:bodyPr/>
                    <a:lstStyle/>
                    <a:p>
                      <a:r>
                        <a:rPr lang="en-GB" sz="2400" dirty="0"/>
                        <a:t>Class teacher</a:t>
                      </a:r>
                      <a:endParaRPr lang="en-GB" sz="2400" dirty="0">
                        <a:latin typeface="+mj-lt"/>
                      </a:endParaRPr>
                    </a:p>
                  </a:txBody>
                  <a:tcPr/>
                </a:tc>
                <a:extLst>
                  <a:ext uri="{0D108BD9-81ED-4DB2-BD59-A6C34878D82A}">
                    <a16:rowId xmlns:a16="http://schemas.microsoft.com/office/drawing/2014/main" val="73418372"/>
                  </a:ext>
                </a:extLst>
              </a:tr>
              <a:tr h="1705664">
                <a:tc>
                  <a:txBody>
                    <a:bodyPr/>
                    <a:lstStyle/>
                    <a:p>
                      <a:r>
                        <a:rPr lang="en-GB" sz="2400" dirty="0">
                          <a:latin typeface="+mj-lt"/>
                        </a:rPr>
                        <a:t>Mrs Andrews</a:t>
                      </a:r>
                    </a:p>
                    <a:p>
                      <a:r>
                        <a:rPr lang="en-GB" sz="2400" dirty="0">
                          <a:latin typeface="+mj-lt"/>
                        </a:rPr>
                        <a:t>Ms Neha</a:t>
                      </a:r>
                    </a:p>
                  </a:txBody>
                  <a:tcPr/>
                </a:tc>
                <a:tc>
                  <a:txBody>
                    <a:bodyPr/>
                    <a:lstStyle/>
                    <a:p>
                      <a:endParaRPr lang="en-GB" sz="2400" dirty="0">
                        <a:latin typeface="+mn-lt"/>
                      </a:endParaRPr>
                    </a:p>
                    <a:p>
                      <a:endParaRPr lang="en-GB" sz="2400" dirty="0"/>
                    </a:p>
                  </a:txBody>
                  <a:tcPr/>
                </a:tc>
                <a:tc>
                  <a:txBody>
                    <a:bodyPr/>
                    <a:lstStyle/>
                    <a:p>
                      <a:r>
                        <a:rPr lang="en-GB" sz="2400" dirty="0"/>
                        <a:t>Teaching</a:t>
                      </a:r>
                      <a:r>
                        <a:rPr lang="en-GB" sz="2400" baseline="0" dirty="0"/>
                        <a:t> Assistants</a:t>
                      </a:r>
                      <a:endParaRPr lang="en-GB" sz="2400" dirty="0">
                        <a:latin typeface="+mj-lt"/>
                      </a:endParaRPr>
                    </a:p>
                  </a:txBody>
                  <a:tcPr/>
                </a:tc>
                <a:extLst>
                  <a:ext uri="{0D108BD9-81ED-4DB2-BD59-A6C34878D82A}">
                    <a16:rowId xmlns:a16="http://schemas.microsoft.com/office/drawing/2014/main" val="3125672112"/>
                  </a:ext>
                </a:extLst>
              </a:tr>
              <a:tr h="1989137">
                <a:tc>
                  <a:txBody>
                    <a:bodyPr/>
                    <a:lstStyle/>
                    <a:p>
                      <a:r>
                        <a:rPr lang="en-GB" sz="2400" dirty="0">
                          <a:latin typeface="+mj-lt"/>
                        </a:rPr>
                        <a:t>Mrs Rope</a:t>
                      </a:r>
                    </a:p>
                  </a:txBody>
                  <a:tcPr/>
                </a:tc>
                <a:tc>
                  <a:txBody>
                    <a:bodyPr/>
                    <a:lstStyle/>
                    <a:p>
                      <a:endParaRPr lang="en-GB" sz="2400" dirty="0">
                        <a:latin typeface="+mj-lt"/>
                      </a:endParaRPr>
                    </a:p>
                  </a:txBody>
                  <a:tcPr/>
                </a:tc>
                <a:tc>
                  <a:txBody>
                    <a:bodyPr/>
                    <a:lstStyle/>
                    <a:p>
                      <a:r>
                        <a:rPr lang="en-GB" sz="2400" dirty="0"/>
                        <a:t>PPA and ECT</a:t>
                      </a:r>
                      <a:r>
                        <a:rPr lang="en-GB" sz="2400" baseline="0" dirty="0"/>
                        <a:t> cover teacher-</a:t>
                      </a:r>
                    </a:p>
                    <a:p>
                      <a:r>
                        <a:rPr lang="en-GB" sz="2400" baseline="0" dirty="0">
                          <a:latin typeface="+mj-lt"/>
                        </a:rPr>
                        <a:t>Tuesday</a:t>
                      </a:r>
                      <a:endParaRPr lang="en-GB" sz="2400" dirty="0">
                        <a:latin typeface="+mj-lt"/>
                      </a:endParaRPr>
                    </a:p>
                  </a:txBody>
                  <a:tcPr/>
                </a:tc>
                <a:extLst>
                  <a:ext uri="{0D108BD9-81ED-4DB2-BD59-A6C34878D82A}">
                    <a16:rowId xmlns:a16="http://schemas.microsoft.com/office/drawing/2014/main" val="2018179156"/>
                  </a:ext>
                </a:extLst>
              </a:tr>
            </a:tbl>
          </a:graphicData>
        </a:graphic>
      </p:graphicFrame>
      <p:pic>
        <p:nvPicPr>
          <p:cNvPr id="4" name="Picture 3">
            <a:extLst>
              <a:ext uri="{FF2B5EF4-FFF2-40B4-BE49-F238E27FC236}">
                <a16:creationId xmlns:a16="http://schemas.microsoft.com/office/drawing/2014/main" id="{07E3081D-9830-104D-00E4-776C6B0029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4869160"/>
            <a:ext cx="1498846" cy="1524000"/>
          </a:xfrm>
          <a:prstGeom prst="rect">
            <a:avLst/>
          </a:prstGeom>
        </p:spPr>
      </p:pic>
      <p:pic>
        <p:nvPicPr>
          <p:cNvPr id="5" name="Picture 4">
            <a:extLst>
              <a:ext uri="{FF2B5EF4-FFF2-40B4-BE49-F238E27FC236}">
                <a16:creationId xmlns:a16="http://schemas.microsoft.com/office/drawing/2014/main" id="{263C3C32-71EA-3366-6618-F528914D813B}"/>
              </a:ext>
            </a:extLst>
          </p:cNvPr>
          <p:cNvPicPr>
            <a:picLocks noChangeAspect="1"/>
          </p:cNvPicPr>
          <p:nvPr/>
        </p:nvPicPr>
        <p:blipFill>
          <a:blip r:embed="rId3"/>
          <a:stretch>
            <a:fillRect/>
          </a:stretch>
        </p:blipFill>
        <p:spPr>
          <a:xfrm>
            <a:off x="3588562" y="1231703"/>
            <a:ext cx="1186140" cy="151427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57200" y="152400"/>
            <a:ext cx="8229600" cy="972344"/>
          </a:xfrm>
          <a:prstGeom prst="rect">
            <a:avLst/>
          </a:prstGeom>
          <a:solidFill>
            <a:srgbClr val="FF0000"/>
          </a:solidFill>
          <a:ln w="6350" cap="rnd">
            <a:noFill/>
          </a:ln>
        </p:spPr>
        <p:txBody>
          <a:bodyPr vert="horz"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Reading Records</a:t>
            </a:r>
            <a:r>
              <a:rPr kumimoji="0" lang="en-GB" sz="4200" b="0" i="0" u="none"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rPr>
              <a:t> </a:t>
            </a:r>
          </a:p>
        </p:txBody>
      </p:sp>
      <p:graphicFrame>
        <p:nvGraphicFramePr>
          <p:cNvPr id="2" name="Table 1"/>
          <p:cNvGraphicFramePr>
            <a:graphicFrameLocks noGrp="1"/>
          </p:cNvGraphicFramePr>
          <p:nvPr>
            <p:extLst>
              <p:ext uri="{D42A27DB-BD31-4B8C-83A1-F6EECF244321}">
                <p14:modId xmlns:p14="http://schemas.microsoft.com/office/powerpoint/2010/main" val="272449517"/>
              </p:ext>
            </p:extLst>
          </p:nvPr>
        </p:nvGraphicFramePr>
        <p:xfrm>
          <a:off x="457200" y="1412777"/>
          <a:ext cx="8229600" cy="8288223"/>
        </p:xfrm>
        <a:graphic>
          <a:graphicData uri="http://schemas.openxmlformats.org/drawingml/2006/table">
            <a:tbl>
              <a:tblPr firstRow="1" bandRow="1">
                <a:tableStyleId>{2D5ABB26-0587-4C30-8999-92F81FD0307C}</a:tableStyleId>
              </a:tblPr>
              <a:tblGrid>
                <a:gridCol w="226368">
                  <a:extLst>
                    <a:ext uri="{9D8B030D-6E8A-4147-A177-3AD203B41FA5}">
                      <a16:colId xmlns:a16="http://schemas.microsoft.com/office/drawing/2014/main" val="575766616"/>
                    </a:ext>
                  </a:extLst>
                </a:gridCol>
                <a:gridCol w="7776864">
                  <a:extLst>
                    <a:ext uri="{9D8B030D-6E8A-4147-A177-3AD203B41FA5}">
                      <a16:colId xmlns:a16="http://schemas.microsoft.com/office/drawing/2014/main" val="3175033810"/>
                    </a:ext>
                  </a:extLst>
                </a:gridCol>
                <a:gridCol w="226368">
                  <a:extLst>
                    <a:ext uri="{9D8B030D-6E8A-4147-A177-3AD203B41FA5}">
                      <a16:colId xmlns:a16="http://schemas.microsoft.com/office/drawing/2014/main" val="3355040102"/>
                    </a:ext>
                  </a:extLst>
                </a:gridCol>
              </a:tblGrid>
              <a:tr h="1753720">
                <a:tc>
                  <a:txBody>
                    <a:bodyPr/>
                    <a:lstStyle/>
                    <a:p>
                      <a:endParaRPr lang="en-GB" dirty="0"/>
                    </a:p>
                  </a:txBody>
                  <a:tcPr/>
                </a:tc>
                <a:tc>
                  <a:txBody>
                    <a:bodyPr/>
                    <a:lstStyle/>
                    <a:p>
                      <a:r>
                        <a:rPr lang="en-US" sz="2800" dirty="0"/>
                        <a:t>Reading records have now been handed out to your</a:t>
                      </a:r>
                      <a:r>
                        <a:rPr lang="en-US" sz="2800" baseline="0" dirty="0"/>
                        <a:t> children.</a:t>
                      </a:r>
                    </a:p>
                    <a:p>
                      <a:r>
                        <a:rPr lang="en-US" sz="2800" baseline="0" dirty="0"/>
                        <a:t>Please aim to read with your children everyday. </a:t>
                      </a:r>
                    </a:p>
                    <a:p>
                      <a:r>
                        <a:rPr lang="en-US" sz="2800" baseline="0" dirty="0"/>
                        <a:t>Reading books will be changed every Friday. </a:t>
                      </a:r>
                    </a:p>
                    <a:p>
                      <a:r>
                        <a:rPr lang="en-US" sz="2800" baseline="0" dirty="0"/>
                        <a:t>Children should read through their books twice. If you have done this before Friday there are tricky words that children can practice reading and writing on the class page. </a:t>
                      </a:r>
                    </a:p>
                    <a:p>
                      <a:r>
                        <a:rPr lang="en-US" sz="2800" baseline="0" dirty="0"/>
                        <a:t>If you or the Year1 team believe it would be beneficial to read their book for a third time please write this in their reading record. </a:t>
                      </a:r>
                      <a:endParaRPr lang="en-GB" sz="2800" dirty="0"/>
                    </a:p>
                  </a:txBody>
                  <a:tcPr/>
                </a:tc>
                <a:tc>
                  <a:txBody>
                    <a:bodyPr/>
                    <a:lstStyle/>
                    <a:p>
                      <a:endParaRPr lang="en-GB"/>
                    </a:p>
                  </a:txBody>
                  <a:tcPr/>
                </a:tc>
                <a:extLst>
                  <a:ext uri="{0D108BD9-81ED-4DB2-BD59-A6C34878D82A}">
                    <a16:rowId xmlns:a16="http://schemas.microsoft.com/office/drawing/2014/main" val="73418372"/>
                  </a:ext>
                </a:extLst>
              </a:tr>
              <a:tr h="1617058">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3125672112"/>
                  </a:ext>
                </a:extLst>
              </a:tr>
              <a:tr h="1885805">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018179156"/>
                  </a:ext>
                </a:extLst>
              </a:tr>
            </a:tbl>
          </a:graphicData>
        </a:graphic>
      </p:graphicFrame>
    </p:spTree>
    <p:extLst>
      <p:ext uri="{BB962C8B-B14F-4D97-AF65-F5344CB8AC3E}">
        <p14:creationId xmlns:p14="http://schemas.microsoft.com/office/powerpoint/2010/main" val="2561275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457200" y="152400"/>
            <a:ext cx="8229600" cy="972344"/>
          </a:xfrm>
          <a:prstGeom prst="rect">
            <a:avLst/>
          </a:prstGeom>
          <a:solidFill>
            <a:srgbClr val="FF0000"/>
          </a:solidFill>
          <a:ln w="6350" cap="rnd">
            <a:noFill/>
          </a:ln>
        </p:spPr>
        <p:txBody>
          <a:bodyPr vert="horz"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200" b="0" i="0" u="none" strike="noStrike" kern="1200" cap="none" spc="-100" normalizeH="0" baseline="0" noProof="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rPr>
              <a:t>Our School Day </a:t>
            </a:r>
            <a:endParaRPr kumimoji="0" lang="en-GB" sz="4200" b="0" i="0" u="none"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endParaRPr>
          </a:p>
        </p:txBody>
      </p:sp>
      <p:sp>
        <p:nvSpPr>
          <p:cNvPr id="15" name="Content Placeholder 1"/>
          <p:cNvSpPr txBox="1">
            <a:spLocks/>
          </p:cNvSpPr>
          <p:nvPr/>
        </p:nvSpPr>
        <p:spPr>
          <a:xfrm>
            <a:off x="1331640" y="1628800"/>
            <a:ext cx="7056784" cy="4680520"/>
          </a:xfrm>
          <a:prstGeom prst="rect">
            <a:avLst/>
          </a:prstGeom>
          <a:ln>
            <a:noFill/>
          </a:ln>
        </p:spPr>
        <p:txBody>
          <a:bodyPr>
            <a:normAutofit fontScale="85000" lnSpcReduction="10000"/>
          </a:bodyPr>
          <a:lstStyle/>
          <a:p>
            <a:pPr marL="457200" marR="0" lvl="0" indent="-457200" algn="just" defTabSz="914400" rtl="0" eaLnBrk="1" fontAlgn="auto" latinLnBrk="0" hangingPunct="1">
              <a:lnSpc>
                <a:spcPct val="100000"/>
              </a:lnSpc>
              <a:spcBef>
                <a:spcPts val="600"/>
              </a:spcBef>
              <a:spcAft>
                <a:spcPts val="0"/>
              </a:spcAft>
              <a:buClr>
                <a:schemeClr val="accent2"/>
              </a:buClr>
              <a:buSzPct val="85000"/>
              <a:buFont typeface="Arial" panose="020B0604020202020204" pitchFamily="34" charset="0"/>
              <a:buChar char="•"/>
              <a:tabLst/>
              <a:defRPr/>
            </a:pPr>
            <a:r>
              <a:rPr lang="en-GB" sz="2800" dirty="0">
                <a:latin typeface="+mj-lt"/>
              </a:rPr>
              <a:t>We are making the transition from Reception to Year 1 as smooth as possible. </a:t>
            </a:r>
          </a:p>
          <a:p>
            <a:pPr marL="457200" marR="0" lvl="0" indent="-457200" algn="just" defTabSz="914400" rtl="0" eaLnBrk="1" fontAlgn="auto" latinLnBrk="0" hangingPunct="1">
              <a:lnSpc>
                <a:spcPct val="100000"/>
              </a:lnSpc>
              <a:spcBef>
                <a:spcPts val="600"/>
              </a:spcBef>
              <a:spcAft>
                <a:spcPts val="0"/>
              </a:spcAft>
              <a:buClr>
                <a:schemeClr val="accent2"/>
              </a:buClr>
              <a:buSzPct val="85000"/>
              <a:buFont typeface="Arial" panose="020B0604020202020204" pitchFamily="34" charset="0"/>
              <a:buChar char="•"/>
              <a:tabLst/>
              <a:defRPr/>
            </a:pPr>
            <a:r>
              <a:rPr lang="en-GB" sz="2800" dirty="0">
                <a:latin typeface="+mj-lt"/>
              </a:rPr>
              <a:t>We have continuous provision running throughout this term and although this will reduce over time it will continue throughout much of the year to enable your children to develop in all areas.</a:t>
            </a:r>
          </a:p>
          <a:p>
            <a:pPr marL="457200" marR="0" lvl="0" indent="-457200" algn="just" defTabSz="914400" rtl="0" eaLnBrk="1" fontAlgn="auto" latinLnBrk="0" hangingPunct="1">
              <a:lnSpc>
                <a:spcPct val="100000"/>
              </a:lnSpc>
              <a:spcBef>
                <a:spcPts val="600"/>
              </a:spcBef>
              <a:spcAft>
                <a:spcPts val="0"/>
              </a:spcAft>
              <a:buClr>
                <a:schemeClr val="accent2"/>
              </a:buClr>
              <a:buSzPct val="85000"/>
              <a:buFont typeface="Arial" panose="020B0604020202020204" pitchFamily="34" charset="0"/>
              <a:buChar char="•"/>
              <a:tabLst/>
              <a:defRPr/>
            </a:pPr>
            <a:r>
              <a:rPr kumimoji="0" lang="en-GB" sz="2800" b="0" i="0" u="none" strike="noStrike" kern="1200" cap="none" spc="0" normalizeH="0" baseline="0" noProof="0" dirty="0">
                <a:ln>
                  <a:noFill/>
                </a:ln>
                <a:solidFill>
                  <a:schemeClr val="tx1"/>
                </a:solidFill>
                <a:effectLst/>
                <a:uLnTx/>
                <a:uFillTx/>
                <a:latin typeface="+mj-lt"/>
                <a:ea typeface="+mn-ea"/>
                <a:cs typeface="+mn-cs"/>
              </a:rPr>
              <a:t>We provide resources to support fine and gross motor skills, which lead into pencil control and application of phonics and</a:t>
            </a:r>
            <a:r>
              <a:rPr kumimoji="0" lang="en-GB" sz="2800" b="0" i="0" u="none" strike="noStrike" kern="1200" cap="none" spc="0" normalizeH="0" noProof="0" dirty="0">
                <a:ln>
                  <a:noFill/>
                </a:ln>
                <a:solidFill>
                  <a:schemeClr val="tx1"/>
                </a:solidFill>
                <a:effectLst/>
                <a:uLnTx/>
                <a:uFillTx/>
                <a:latin typeface="+mj-lt"/>
                <a:ea typeface="+mn-ea"/>
                <a:cs typeface="+mn-cs"/>
              </a:rPr>
              <a:t> knowledge of tricky words. We also have maths activities and construction games as well as activities to support language in our topic areas.</a:t>
            </a:r>
            <a:endParaRPr kumimoji="0" lang="en-GB" sz="2800" b="0" i="0" u="none" strike="noStrike" kern="1200" cap="none" spc="0" normalizeH="0" baseline="0" noProof="0" dirty="0">
              <a:ln>
                <a:noFill/>
              </a:ln>
              <a:solidFill>
                <a:schemeClr val="tx1"/>
              </a:solidFill>
              <a:effectLst/>
              <a:uLnTx/>
              <a:uFillTx/>
              <a:latin typeface="+mj-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rgbClr val="FF0000"/>
            </a:solidFill>
          </a:ln>
        </p:spPr>
        <p:txBody>
          <a:bodyPr>
            <a:normAutofit/>
          </a:bodyPr>
          <a:lstStyle/>
          <a:p>
            <a:pPr>
              <a:buNone/>
            </a:pPr>
            <a:r>
              <a:rPr lang="en-GB" sz="2800" dirty="0">
                <a:latin typeface="+mj-lt"/>
              </a:rPr>
              <a:t>Creative Curriculum themes for the year:</a:t>
            </a:r>
            <a:br>
              <a:rPr lang="en-GB" sz="2800" dirty="0">
                <a:latin typeface="+mj-lt"/>
              </a:rPr>
            </a:br>
            <a:endParaRPr lang="en-GB" sz="2800" dirty="0">
              <a:latin typeface="+mj-lt"/>
            </a:endParaRPr>
          </a:p>
          <a:p>
            <a:r>
              <a:rPr lang="en-GB" sz="2800" dirty="0">
                <a:latin typeface="+mj-lt"/>
              </a:rPr>
              <a:t>The World and Me</a:t>
            </a:r>
          </a:p>
          <a:p>
            <a:r>
              <a:rPr lang="en-GB" sz="2800" dirty="0">
                <a:latin typeface="+mj-lt"/>
              </a:rPr>
              <a:t>Magical Toys</a:t>
            </a:r>
          </a:p>
          <a:p>
            <a:r>
              <a:rPr lang="en-GB" sz="2800" dirty="0">
                <a:latin typeface="+mj-lt"/>
              </a:rPr>
              <a:t>Explorers </a:t>
            </a:r>
          </a:p>
          <a:p>
            <a:r>
              <a:rPr lang="en-GB" sz="2800" dirty="0">
                <a:latin typeface="+mj-lt"/>
              </a:rPr>
              <a:t>Explorers </a:t>
            </a:r>
          </a:p>
          <a:p>
            <a:r>
              <a:rPr lang="en-GB" sz="2800" dirty="0">
                <a:latin typeface="+mj-lt"/>
              </a:rPr>
              <a:t>Let’s Get Growing</a:t>
            </a:r>
          </a:p>
          <a:p>
            <a:r>
              <a:rPr lang="en-GB" sz="2800" dirty="0">
                <a:latin typeface="+mj-lt"/>
              </a:rPr>
              <a:t>Oh I do Like To Be Beside The Seaside!</a:t>
            </a:r>
          </a:p>
          <a:p>
            <a:pPr>
              <a:buNone/>
            </a:pPr>
            <a:endParaRPr lang="en-GB" b="1" i="1" dirty="0"/>
          </a:p>
          <a:p>
            <a:endParaRPr lang="en-GB" b="1" i="1" dirty="0"/>
          </a:p>
          <a:p>
            <a:pPr>
              <a:buNone/>
            </a:pPr>
            <a:endParaRPr lang="en-GB" b="1" i="1" dirty="0"/>
          </a:p>
        </p:txBody>
      </p:sp>
      <p:sp>
        <p:nvSpPr>
          <p:cNvPr id="3" name="Title 2"/>
          <p:cNvSpPr>
            <a:spLocks noGrp="1"/>
          </p:cNvSpPr>
          <p:nvPr>
            <p:ph type="title"/>
          </p:nvPr>
        </p:nvSpPr>
        <p:spPr>
          <a:solidFill>
            <a:srgbClr val="FF0000"/>
          </a:solidFill>
          <a:ln>
            <a:solidFill>
              <a:srgbClr val="FF0000"/>
            </a:solidFill>
          </a:ln>
        </p:spPr>
        <p:txBody>
          <a:bodyPr/>
          <a:lstStyle/>
          <a:p>
            <a:pPr algn="ctr"/>
            <a:r>
              <a:rPr lang="en-GB" dirty="0"/>
              <a:t>Curriculum Overview</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rgbClr val="FF0000"/>
            </a:solidFill>
          </a:ln>
        </p:spPr>
        <p:txBody>
          <a:bodyPr>
            <a:normAutofit/>
          </a:bodyPr>
          <a:lstStyle/>
          <a:p>
            <a:endParaRPr lang="en-GB" dirty="0"/>
          </a:p>
          <a:p>
            <a:pPr>
              <a:buNone/>
            </a:pPr>
            <a:r>
              <a:rPr lang="en-GB" dirty="0"/>
              <a:t>                                  </a:t>
            </a:r>
          </a:p>
        </p:txBody>
      </p:sp>
      <p:sp>
        <p:nvSpPr>
          <p:cNvPr id="3" name="Title 2"/>
          <p:cNvSpPr>
            <a:spLocks noGrp="1"/>
          </p:cNvSpPr>
          <p:nvPr>
            <p:ph type="title"/>
          </p:nvPr>
        </p:nvSpPr>
        <p:spPr>
          <a:solidFill>
            <a:srgbClr val="FF0000"/>
          </a:solidFill>
        </p:spPr>
        <p:txBody>
          <a:bodyPr/>
          <a:lstStyle/>
          <a:p>
            <a:pPr algn="ctr"/>
            <a:r>
              <a:rPr lang="en-GB" dirty="0"/>
              <a:t>Phonics/Reading Skills</a:t>
            </a:r>
          </a:p>
        </p:txBody>
      </p:sp>
      <p:sp>
        <p:nvSpPr>
          <p:cNvPr id="4" name="TextBox 3"/>
          <p:cNvSpPr txBox="1"/>
          <p:nvPr/>
        </p:nvSpPr>
        <p:spPr>
          <a:xfrm>
            <a:off x="539552" y="1628800"/>
            <a:ext cx="7992888" cy="5693866"/>
          </a:xfrm>
          <a:prstGeom prst="rect">
            <a:avLst/>
          </a:prstGeom>
          <a:noFill/>
        </p:spPr>
        <p:txBody>
          <a:bodyPr wrap="square" rtlCol="0">
            <a:spAutoFit/>
          </a:bodyPr>
          <a:lstStyle/>
          <a:p>
            <a:r>
              <a:rPr lang="en-GB" sz="2800" dirty="0">
                <a:latin typeface="+mj-lt"/>
              </a:rPr>
              <a:t>All Year 1 children undertake a phonics screening check during the summer term.  </a:t>
            </a:r>
          </a:p>
          <a:p>
            <a:endParaRPr lang="en-GB" sz="2800" dirty="0">
              <a:latin typeface="+mj-lt"/>
            </a:endParaRPr>
          </a:p>
          <a:p>
            <a:r>
              <a:rPr lang="en-GB" sz="2800" dirty="0">
                <a:latin typeface="+mj-lt"/>
              </a:rPr>
              <a:t>This year, this will take place in the week beginning </a:t>
            </a:r>
            <a:r>
              <a:rPr lang="en-GB" sz="2800" b="1" dirty="0">
                <a:latin typeface="+mj-lt"/>
              </a:rPr>
              <a:t>Monday 10</a:t>
            </a:r>
            <a:r>
              <a:rPr lang="en-GB" sz="2800" b="1" baseline="30000" dirty="0">
                <a:latin typeface="+mj-lt"/>
              </a:rPr>
              <a:t>th</a:t>
            </a:r>
            <a:r>
              <a:rPr lang="en-GB" sz="2800" b="1" dirty="0">
                <a:latin typeface="+mj-lt"/>
              </a:rPr>
              <a:t> June 2024.</a:t>
            </a:r>
          </a:p>
          <a:p>
            <a:endParaRPr lang="en-GB" sz="2800" b="1" dirty="0">
              <a:latin typeface="+mj-lt"/>
            </a:endParaRPr>
          </a:p>
          <a:p>
            <a:r>
              <a:rPr lang="en-GB" sz="2800" dirty="0">
                <a:latin typeface="+mj-lt"/>
              </a:rPr>
              <a:t>There are plenty of resources that you can access on the Year 1 class page that will help your child to prepare for the screening. Reading frequently with your child is also great practice. </a:t>
            </a:r>
          </a:p>
          <a:p>
            <a:endParaRPr lang="en-GB" sz="2800" dirty="0">
              <a:latin typeface="+mj-lt"/>
            </a:endParaRPr>
          </a:p>
          <a:p>
            <a:endParaRPr lang="en-GB" sz="2800" dirty="0"/>
          </a:p>
          <a:p>
            <a:endParaRPr lang="en-GB"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rgbClr val="FF0000"/>
            </a:solidFill>
          </a:ln>
        </p:spPr>
        <p:txBody>
          <a:bodyPr>
            <a:normAutofit lnSpcReduction="10000"/>
          </a:bodyPr>
          <a:lstStyle/>
          <a:p>
            <a:pPr>
              <a:buNone/>
            </a:pPr>
            <a:r>
              <a:rPr lang="en-GB" sz="2000" dirty="0">
                <a:latin typeface="+mj-lt"/>
              </a:rPr>
              <a:t>    </a:t>
            </a:r>
            <a:r>
              <a:rPr lang="en-GB" sz="2400" b="1" dirty="0">
                <a:latin typeface="+mj-lt"/>
              </a:rPr>
              <a:t>Good open-ended questions are the key to success in reading </a:t>
            </a:r>
            <a:r>
              <a:rPr lang="en-GB" sz="2400" b="1" u="sng" dirty="0">
                <a:latin typeface="+mj-lt"/>
              </a:rPr>
              <a:t>comprehension</a:t>
            </a:r>
            <a:r>
              <a:rPr lang="en-GB" sz="2400" b="1" dirty="0">
                <a:latin typeface="+mj-lt"/>
              </a:rPr>
              <a:t>.</a:t>
            </a:r>
          </a:p>
          <a:p>
            <a:pPr>
              <a:buNone/>
            </a:pPr>
            <a:r>
              <a:rPr lang="en-GB" sz="2000" b="1" dirty="0">
                <a:latin typeface="+mj-lt"/>
              </a:rPr>
              <a:t> </a:t>
            </a:r>
          </a:p>
          <a:p>
            <a:pPr lvl="0"/>
            <a:r>
              <a:rPr lang="en-GB" sz="2400" dirty="0">
                <a:latin typeface="+mj-lt"/>
              </a:rPr>
              <a:t>Are you puzzled by anything, if so, what?</a:t>
            </a:r>
          </a:p>
          <a:p>
            <a:pPr lvl="0"/>
            <a:r>
              <a:rPr lang="en-GB" sz="2400" dirty="0">
                <a:latin typeface="+mj-lt"/>
              </a:rPr>
              <a:t>Why do you think the character said/did that?</a:t>
            </a:r>
          </a:p>
          <a:p>
            <a:pPr lvl="0"/>
            <a:r>
              <a:rPr lang="en-GB" sz="2400" dirty="0">
                <a:latin typeface="+mj-lt"/>
              </a:rPr>
              <a:t>Does it remind you of anything that has happened to you?</a:t>
            </a:r>
          </a:p>
          <a:p>
            <a:pPr lvl="0"/>
            <a:r>
              <a:rPr lang="en-GB" sz="2400" dirty="0">
                <a:latin typeface="+mj-lt"/>
              </a:rPr>
              <a:t>Does it remind you of anything you have read/seen in a film/on TV/a play?</a:t>
            </a:r>
          </a:p>
          <a:p>
            <a:r>
              <a:rPr lang="en-GB" sz="2400" dirty="0">
                <a:latin typeface="+mj-lt"/>
              </a:rPr>
              <a:t>Ask questions which precede/follow the text </a:t>
            </a:r>
            <a:r>
              <a:rPr lang="en-GB" sz="2400" dirty="0" err="1">
                <a:latin typeface="+mj-lt"/>
              </a:rPr>
              <a:t>e.g</a:t>
            </a:r>
            <a:r>
              <a:rPr lang="en-GB" sz="2400" dirty="0">
                <a:latin typeface="+mj-lt"/>
              </a:rPr>
              <a:t> </a:t>
            </a:r>
          </a:p>
          <a:p>
            <a:pPr>
              <a:buNone/>
            </a:pPr>
            <a:r>
              <a:rPr lang="en-GB" sz="2400" dirty="0">
                <a:latin typeface="+mj-lt"/>
              </a:rPr>
              <a:t>   Where do you think the bear will go at the end of ‘We’re Going On A Bear Hunt’?</a:t>
            </a:r>
          </a:p>
        </p:txBody>
      </p:sp>
      <p:sp>
        <p:nvSpPr>
          <p:cNvPr id="3" name="Title 2"/>
          <p:cNvSpPr>
            <a:spLocks noGrp="1"/>
          </p:cNvSpPr>
          <p:nvPr>
            <p:ph type="title"/>
          </p:nvPr>
        </p:nvSpPr>
        <p:spPr>
          <a:solidFill>
            <a:srgbClr val="FF0000"/>
          </a:solidFill>
        </p:spPr>
        <p:txBody>
          <a:bodyPr>
            <a:noAutofit/>
          </a:bodyPr>
          <a:lstStyle/>
          <a:p>
            <a:pPr algn="ctr"/>
            <a:r>
              <a:rPr lang="en-GB" sz="4000" dirty="0"/>
              <a:t>Mastery in English: (e.g. of comprehension/inference question)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57328"/>
          </a:xfrm>
          <a:ln>
            <a:solidFill>
              <a:srgbClr val="FF0000"/>
            </a:solidFill>
          </a:ln>
        </p:spPr>
        <p:txBody>
          <a:bodyPr>
            <a:normAutofit/>
          </a:bodyPr>
          <a:lstStyle/>
          <a:p>
            <a:pPr>
              <a:buNone/>
            </a:pPr>
            <a:endParaRPr lang="en-GB" sz="1000" dirty="0"/>
          </a:p>
          <a:p>
            <a:pPr lvl="0"/>
            <a:endParaRPr lang="en-GB" dirty="0"/>
          </a:p>
        </p:txBody>
      </p:sp>
      <p:sp>
        <p:nvSpPr>
          <p:cNvPr id="3" name="Title 2"/>
          <p:cNvSpPr>
            <a:spLocks noGrp="1"/>
          </p:cNvSpPr>
          <p:nvPr>
            <p:ph type="title"/>
          </p:nvPr>
        </p:nvSpPr>
        <p:spPr>
          <a:solidFill>
            <a:srgbClr val="FF0000"/>
          </a:solidFill>
        </p:spPr>
        <p:txBody>
          <a:bodyPr>
            <a:normAutofit fontScale="90000"/>
          </a:bodyPr>
          <a:lstStyle/>
          <a:p>
            <a:pPr algn="ctr"/>
            <a:br>
              <a:rPr lang="en-GB" b="1" i="1" dirty="0"/>
            </a:br>
            <a:br>
              <a:rPr lang="en-GB" b="1" i="1" dirty="0"/>
            </a:br>
            <a:br>
              <a:rPr lang="en-GB" b="1" i="1" dirty="0"/>
            </a:br>
            <a:br>
              <a:rPr lang="en-GB" b="1" i="1" dirty="0"/>
            </a:br>
            <a:br>
              <a:rPr lang="en-GB" b="1" i="1" dirty="0"/>
            </a:br>
            <a:br>
              <a:rPr lang="en-GB" b="1" i="1" dirty="0"/>
            </a:br>
            <a:br>
              <a:rPr lang="en-GB" b="1" i="1" dirty="0"/>
            </a:br>
            <a:r>
              <a:rPr lang="en-GB" b="1" i="1" dirty="0"/>
              <a:t> </a:t>
            </a:r>
            <a:r>
              <a:rPr lang="en-GB" sz="4700" dirty="0"/>
              <a:t>Mastery in Maths: (e.g. of problem solving activity)</a:t>
            </a:r>
          </a:p>
        </p:txBody>
      </p:sp>
      <p:pic>
        <p:nvPicPr>
          <p:cNvPr id="4" name="Picture 2"/>
          <p:cNvPicPr>
            <a:picLocks noChangeAspect="1" noChangeArrowheads="1"/>
          </p:cNvPicPr>
          <p:nvPr/>
        </p:nvPicPr>
        <p:blipFill>
          <a:blip r:embed="rId3" cstate="print"/>
          <a:srcRect/>
          <a:stretch>
            <a:fillRect/>
          </a:stretch>
        </p:blipFill>
        <p:spPr bwMode="auto">
          <a:xfrm>
            <a:off x="3271838" y="1556792"/>
            <a:ext cx="4972570" cy="4806334"/>
          </a:xfrm>
          <a:prstGeom prst="rect">
            <a:avLst/>
          </a:prstGeom>
          <a:noFill/>
          <a:ln w="9525">
            <a:noFill/>
            <a:miter lim="800000"/>
            <a:headEnd/>
            <a:tailEnd/>
          </a:ln>
        </p:spPr>
      </p:pic>
      <p:sp>
        <p:nvSpPr>
          <p:cNvPr id="6" name="Rectangle 5"/>
          <p:cNvSpPr/>
          <p:nvPr/>
        </p:nvSpPr>
        <p:spPr>
          <a:xfrm>
            <a:off x="755576" y="1774557"/>
            <a:ext cx="2520280" cy="4154984"/>
          </a:xfrm>
          <a:prstGeom prst="rect">
            <a:avLst/>
          </a:prstGeom>
        </p:spPr>
        <p:txBody>
          <a:bodyPr wrap="square">
            <a:spAutoFit/>
          </a:bodyPr>
          <a:lstStyle/>
          <a:p>
            <a:r>
              <a:rPr lang="en-GB" sz="2400" dirty="0">
                <a:latin typeface="+mj-lt"/>
              </a:rPr>
              <a:t>Once your child has practised the skill  of counting, then they will learn to problem solve using that specific skill.</a:t>
            </a:r>
          </a:p>
          <a:p>
            <a:endParaRPr lang="en-GB" sz="2400" dirty="0">
              <a:latin typeface="+mj-lt"/>
            </a:endParaRPr>
          </a:p>
          <a:p>
            <a:r>
              <a:rPr lang="en-GB" sz="2400" dirty="0">
                <a:latin typeface="+mj-lt"/>
              </a:rPr>
              <a:t>And the same in all areas of Maths.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rgbClr val="FF0000"/>
            </a:solidFill>
          </a:ln>
        </p:spPr>
        <p:txBody>
          <a:bodyPr>
            <a:normAutofit fontScale="92500" lnSpcReduction="20000"/>
          </a:bodyPr>
          <a:lstStyle/>
          <a:p>
            <a:pPr>
              <a:buFont typeface="Arial" pitchFamily="34" charset="0"/>
              <a:buChar char="•"/>
            </a:pPr>
            <a:r>
              <a:rPr lang="en-GB" dirty="0">
                <a:latin typeface="+mj-lt"/>
              </a:rPr>
              <a:t>Homework completed (which will begin after October half term) and email to teacher if too difficult, and problem solve using the skills if too easy.</a:t>
            </a:r>
          </a:p>
          <a:p>
            <a:pPr>
              <a:buFont typeface="Arial" pitchFamily="34" charset="0"/>
              <a:buChar char="•"/>
            </a:pPr>
            <a:endParaRPr lang="en-GB" sz="1100" dirty="0">
              <a:latin typeface="+mj-lt"/>
            </a:endParaRPr>
          </a:p>
          <a:p>
            <a:pPr>
              <a:buFont typeface="Arial" pitchFamily="34" charset="0"/>
              <a:buChar char="•"/>
            </a:pPr>
            <a:r>
              <a:rPr lang="en-GB" dirty="0">
                <a:latin typeface="+mj-lt"/>
              </a:rPr>
              <a:t>Reading Contact books – please record page numbers and if they understood what they read.</a:t>
            </a:r>
          </a:p>
          <a:p>
            <a:pPr>
              <a:buFont typeface="Arial" pitchFamily="34" charset="0"/>
              <a:buChar char="•"/>
            </a:pPr>
            <a:endParaRPr lang="en-GB" sz="1400" dirty="0">
              <a:latin typeface="+mj-lt"/>
            </a:endParaRPr>
          </a:p>
          <a:p>
            <a:pPr>
              <a:buFont typeface="Arial" pitchFamily="34" charset="0"/>
              <a:buChar char="•"/>
            </a:pPr>
            <a:r>
              <a:rPr lang="en-GB" dirty="0">
                <a:latin typeface="+mj-lt"/>
              </a:rPr>
              <a:t>P.E. Kit – Earring Policy</a:t>
            </a:r>
          </a:p>
          <a:p>
            <a:pPr>
              <a:buFont typeface="Arial" pitchFamily="34" charset="0"/>
              <a:buChar char="•"/>
            </a:pPr>
            <a:endParaRPr lang="en-GB" dirty="0">
              <a:latin typeface="+mj-lt"/>
            </a:endParaRPr>
          </a:p>
          <a:p>
            <a:pPr>
              <a:buFont typeface="Arial" pitchFamily="34" charset="0"/>
              <a:buChar char="•"/>
            </a:pPr>
            <a:r>
              <a:rPr lang="en-GB" dirty="0">
                <a:latin typeface="+mj-lt"/>
              </a:rPr>
              <a:t>Correct uniform</a:t>
            </a:r>
          </a:p>
          <a:p>
            <a:pPr>
              <a:buFont typeface="Arial" pitchFamily="34" charset="0"/>
              <a:buChar char="•"/>
            </a:pPr>
            <a:endParaRPr lang="en-GB" dirty="0">
              <a:latin typeface="+mj-lt"/>
            </a:endParaRPr>
          </a:p>
          <a:p>
            <a:pPr>
              <a:buFont typeface="Arial" pitchFamily="34" charset="0"/>
              <a:buChar char="•"/>
            </a:pPr>
            <a:r>
              <a:rPr lang="en-GB" dirty="0">
                <a:latin typeface="+mj-lt"/>
              </a:rPr>
              <a:t>Other learning – riding a bike, cooking, independence etc.</a:t>
            </a:r>
          </a:p>
          <a:p>
            <a:pPr>
              <a:buNone/>
            </a:pPr>
            <a:endParaRPr lang="en-GB" dirty="0">
              <a:latin typeface="+mj-lt"/>
            </a:endParaRPr>
          </a:p>
          <a:p>
            <a:pPr>
              <a:buFont typeface="Arial" pitchFamily="34" charset="0"/>
              <a:buChar char="•"/>
            </a:pPr>
            <a:endParaRPr lang="en-GB" dirty="0"/>
          </a:p>
          <a:p>
            <a:pPr>
              <a:buFont typeface="Arial" pitchFamily="34" charset="0"/>
              <a:buChar char="•"/>
            </a:pPr>
            <a:endParaRPr lang="en-GB" dirty="0"/>
          </a:p>
          <a:p>
            <a:pPr>
              <a:buNone/>
            </a:pPr>
            <a:endParaRPr lang="en-GB" dirty="0"/>
          </a:p>
        </p:txBody>
      </p:sp>
      <p:sp>
        <p:nvSpPr>
          <p:cNvPr id="3" name="Title 2"/>
          <p:cNvSpPr>
            <a:spLocks noGrp="1"/>
          </p:cNvSpPr>
          <p:nvPr>
            <p:ph type="title"/>
          </p:nvPr>
        </p:nvSpPr>
        <p:spPr>
          <a:solidFill>
            <a:srgbClr val="FF0000"/>
          </a:solidFill>
        </p:spPr>
        <p:txBody>
          <a:bodyPr/>
          <a:lstStyle/>
          <a:p>
            <a:pPr algn="ctr"/>
            <a:r>
              <a:rPr lang="en-GB" dirty="0"/>
              <a:t>How can you help?</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49C363-03D4-426E-9C74-CEB82BB5E0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3BA03F8-AAAD-4268-A72D-8929C16098E6}">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5C1CBCF6-579B-41C3-9A27-177D822141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Paper</Template>
  <TotalTime>2245</TotalTime>
  <Words>604</Words>
  <Application>Microsoft Macintosh PowerPoint</Application>
  <PresentationFormat>On-screen Show (4:3)</PresentationFormat>
  <Paragraphs>72</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Times New Roman</vt:lpstr>
      <vt:lpstr>Wingdings 2</vt:lpstr>
      <vt:lpstr>Paper</vt:lpstr>
      <vt:lpstr>PowerPoint Presentation</vt:lpstr>
      <vt:lpstr>PowerPoint Presentation</vt:lpstr>
      <vt:lpstr>PowerPoint Presentation</vt:lpstr>
      <vt:lpstr>PowerPoint Presentation</vt:lpstr>
      <vt:lpstr>Curriculum Overview</vt:lpstr>
      <vt:lpstr>Phonics/Reading Skills</vt:lpstr>
      <vt:lpstr>Mastery in English: (e.g. of comprehension/inference question)</vt:lpstr>
      <vt:lpstr>        Mastery in Maths: (e.g. of problem solving activity)</vt:lpstr>
      <vt:lpstr>How can you help?</vt:lpstr>
      <vt:lpstr>Class timetable</vt:lpstr>
      <vt:lpstr>PowerPoint Presentation</vt:lpstr>
    </vt:vector>
  </TitlesOfParts>
  <Company>EIS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dc:title>
  <dc:creator>The Headteacher</dc:creator>
  <cp:lastModifiedBy>Rebecca Williams</cp:lastModifiedBy>
  <cp:revision>65</cp:revision>
  <dcterms:created xsi:type="dcterms:W3CDTF">2014-10-03T16:23:15Z</dcterms:created>
  <dcterms:modified xsi:type="dcterms:W3CDTF">2023-09-10T15:03:23Z</dcterms:modified>
</cp:coreProperties>
</file>