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28"/>
  </p:notesMasterIdLst>
  <p:sldIdLst>
    <p:sldId id="298" r:id="rId2"/>
    <p:sldId id="259" r:id="rId3"/>
    <p:sldId id="260"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8" r:id="rId25"/>
    <p:sldId id="283" r:id="rId26"/>
    <p:sldId id="297" r:id="rId27"/>
  </p:sldIdLst>
  <p:sldSz cx="9144000" cy="5143500" type="screen16x9"/>
  <p:notesSz cx="6858000" cy="9144000"/>
  <p:embeddedFontLst>
    <p:embeddedFont>
      <p:font typeface="Cambria Math" panose="02040503050406030204" pitchFamily="18" charset="0"/>
      <p:regular r:id="rId29"/>
    </p:embeddedFont>
    <p:embeddedFont>
      <p:font typeface="Nunito" pitchFamily="2" charset="0"/>
      <p:regular r:id="rId30"/>
      <p:bold r:id="rId31"/>
      <p:italic r:id="rId32"/>
      <p:boldItalic r:id="rId33"/>
    </p:embeddedFont>
    <p:embeddedFont>
      <p:font typeface="Nunito Sans SemiBold" pitchFamily="2" charset="0"/>
      <p:regular r:id="rId34"/>
      <p:bold r:id="rId35"/>
      <p:italic r:id="rId36"/>
      <p:boldItalic r:id="rId37"/>
    </p:embeddedFont>
    <p:embeddedFont>
      <p:font typeface="Roboto" panose="02000000000000000000" pitchFamily="2" charset="0"/>
      <p:regular r:id="rId38"/>
      <p:bold r:id="rId39"/>
      <p:italic r:id="rId40"/>
      <p:boldItalic r:id="rId41"/>
    </p:embeddedFont>
    <p:embeddedFont>
      <p:font typeface="Roboto Black" panose="02000000000000000000" pitchFamily="2" charset="0"/>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59"/>
    <p:restoredTop sz="84615" autoAdjust="0"/>
  </p:normalViewPr>
  <p:slideViewPr>
    <p:cSldViewPr snapToGrid="0">
      <p:cViewPr varScale="1">
        <p:scale>
          <a:sx n="78" d="100"/>
          <a:sy n="78" d="100"/>
        </p:scale>
        <p:origin x="54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 name="Google Shape;2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2% of questions: summarising main ideas from more than one paragraph.</a:t>
            </a:r>
          </a:p>
          <a:p>
            <a:pPr marL="158750" indent="0">
              <a:buNone/>
            </a:pPr>
            <a:r>
              <a:rPr lang="en-GB" dirty="0"/>
              <a:t>6% of questions: making comparisons within the text</a:t>
            </a:r>
          </a:p>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r>
              <a:rPr lang="en-GB" dirty="0"/>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a:t>
            </a:r>
          </a:p>
          <a:p>
            <a:pPr marL="158750" indent="0">
              <a:buNone/>
            </a:pPr>
            <a:r>
              <a:rPr lang="en-GB" dirty="0"/>
              <a:t>Note that for question 18, equivalent fractions e.g. ¾ are accepted. </a:t>
            </a:r>
          </a:p>
        </p:txBody>
      </p:sp>
    </p:spTree>
    <p:extLst>
      <p:ext uri="{BB962C8B-B14F-4D97-AF65-F5344CB8AC3E}">
        <p14:creationId xmlns:p14="http://schemas.microsoft.com/office/powerpoint/2010/main" val="2572046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2 Reasoning SATs paper. </a:t>
            </a:r>
          </a:p>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2 Reasoning SATs paper. </a:t>
            </a:r>
          </a:p>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3 Reasoning SATs paper. </a:t>
            </a:r>
          </a:p>
          <a:p>
            <a:pPr marL="158750" indent="0">
              <a:buNone/>
            </a:pPr>
            <a:endParaRPr lang="en-GB" dirty="0"/>
          </a:p>
        </p:txBody>
      </p:sp>
    </p:spTree>
    <p:extLst>
      <p:ext uri="{BB962C8B-B14F-4D97-AF65-F5344CB8AC3E}">
        <p14:creationId xmlns:p14="http://schemas.microsoft.com/office/powerpoint/2010/main" val="4212818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3 Reasoning SATs paper. </a:t>
            </a:r>
          </a:p>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 name="Google Shape;5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7781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2024 GPS SATs paper. </a:t>
            </a:r>
            <a:br>
              <a:rPr lang="en-GB" dirty="0"/>
            </a:br>
            <a:r>
              <a:rPr lang="en-GB" dirty="0"/>
              <a:t>For question 47 the answer scheme details several correct answers and answers that should not be accepted (e.g. misspellings of verb forms or errors in punctuation or capitalisation.)</a:t>
            </a:r>
          </a:p>
        </p:txBody>
      </p:sp>
    </p:spTree>
    <p:extLst>
      <p:ext uri="{BB962C8B-B14F-4D97-AF65-F5344CB8AC3E}">
        <p14:creationId xmlns:p14="http://schemas.microsoft.com/office/powerpoint/2010/main" val="3376840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2024 Spelling SATs paper. </a:t>
            </a:r>
          </a:p>
        </p:txBody>
      </p:sp>
    </p:spTree>
    <p:extLst>
      <p:ext uri="{BB962C8B-B14F-4D97-AF65-F5344CB8AC3E}">
        <p14:creationId xmlns:p14="http://schemas.microsoft.com/office/powerpoint/2010/main" val="3084230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bg>
      <p:bgPr>
        <a:blipFill dpi="0" rotWithShape="1">
          <a:blip r:embed="rId2">
            <a:lum/>
          </a:blip>
          <a:srcRect/>
          <a:stretch>
            <a:fillRect l="-6000" r="-6000"/>
          </a:stretch>
        </a:blipFill>
        <a:effectLst/>
      </p:bgPr>
    </p:bg>
    <p:spTree>
      <p:nvGrpSpPr>
        <p:cNvPr id="1" name="Shape 12"/>
        <p:cNvGrpSpPr/>
        <p:nvPr/>
      </p:nvGrpSpPr>
      <p:grpSpPr>
        <a:xfrm>
          <a:off x="0" y="0"/>
          <a:ext cx="0" cy="0"/>
          <a:chOff x="0" y="0"/>
          <a:chExt cx="0" cy="0"/>
        </a:xfrm>
      </p:grpSpPr>
    </p:spTree>
    <p:extLst>
      <p:ext uri="{BB962C8B-B14F-4D97-AF65-F5344CB8AC3E}">
        <p14:creationId xmlns:p14="http://schemas.microsoft.com/office/powerpoint/2010/main" val="29339358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flip="none" rotWithShape="1">
          <a:gsLst>
            <a:gs pos="0">
              <a:schemeClr val="accent1">
                <a:lumMod val="5000"/>
                <a:lumOff val="95000"/>
              </a:schemeClr>
            </a:gs>
            <a:gs pos="3000">
              <a:schemeClr val="accent5">
                <a:lumMod val="20000"/>
                <a:lumOff val="80000"/>
              </a:schemeClr>
            </a:gs>
            <a:gs pos="40000">
              <a:schemeClr val="accent3">
                <a:lumMod val="20000"/>
                <a:lumOff val="80000"/>
              </a:schemeClr>
            </a:gs>
            <a:gs pos="84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70"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240.png"/><Relationship Id="rId3" Type="http://schemas.openxmlformats.org/officeDocument/2006/relationships/image" Target="../media/image21.png"/><Relationship Id="rId7" Type="http://schemas.openxmlformats.org/officeDocument/2006/relationships/image" Target="../media/image23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slide" Target="slide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Google Shape;30;p1"/>
          <p:cNvSpPr/>
          <p:nvPr/>
        </p:nvSpPr>
        <p:spPr>
          <a:xfrm>
            <a:off x="1143000" y="1"/>
            <a:ext cx="6858000" cy="1249382"/>
          </a:xfrm>
          <a:prstGeom prst="rect">
            <a:avLst/>
          </a:prstGeom>
          <a:solidFill>
            <a:schemeClr val="lt1">
              <a:alpha val="84705"/>
            </a:schemeClr>
          </a:solidFill>
          <a:ln>
            <a:noFill/>
          </a:ln>
        </p:spPr>
        <p:txBody>
          <a:bodyPr spcFirstLastPara="1" wrap="square" lIns="68569" tIns="34275" rIns="68569" bIns="34275" anchor="ctr" anchorCtr="0">
            <a:noAutofit/>
          </a:bodyPr>
          <a:lstStyle/>
          <a:p>
            <a:pPr algn="ctr"/>
            <a:endParaRPr sz="1350">
              <a:solidFill>
                <a:schemeClr val="lt1"/>
              </a:solidFill>
              <a:latin typeface="Roboto"/>
              <a:ea typeface="Roboto"/>
              <a:cs typeface="Roboto"/>
              <a:sym typeface="Roboto"/>
            </a:endParaRPr>
          </a:p>
        </p:txBody>
      </p:sp>
      <p:sp>
        <p:nvSpPr>
          <p:cNvPr id="31" name="Google Shape;31;p1"/>
          <p:cNvSpPr/>
          <p:nvPr/>
        </p:nvSpPr>
        <p:spPr>
          <a:xfrm>
            <a:off x="1143000" y="1249383"/>
            <a:ext cx="6858000" cy="42145"/>
          </a:xfrm>
          <a:prstGeom prst="rect">
            <a:avLst/>
          </a:prstGeom>
          <a:solidFill>
            <a:schemeClr val="accent1"/>
          </a:solidFill>
          <a:ln>
            <a:noFill/>
          </a:ln>
        </p:spPr>
        <p:txBody>
          <a:bodyPr spcFirstLastPara="1" wrap="square" lIns="68569" tIns="34275" rIns="68569" bIns="34275" anchor="ctr" anchorCtr="0">
            <a:noAutofit/>
          </a:bodyPr>
          <a:lstStyle/>
          <a:p>
            <a:pPr algn="ctr"/>
            <a:endParaRPr sz="1350">
              <a:solidFill>
                <a:schemeClr val="lt1"/>
              </a:solidFill>
              <a:latin typeface="Roboto"/>
              <a:ea typeface="Roboto"/>
              <a:cs typeface="Roboto"/>
              <a:sym typeface="Roboto"/>
            </a:endParaRPr>
          </a:p>
        </p:txBody>
      </p:sp>
      <p:sp>
        <p:nvSpPr>
          <p:cNvPr id="34" name="Google Shape;34;p1"/>
          <p:cNvSpPr txBox="1"/>
          <p:nvPr/>
        </p:nvSpPr>
        <p:spPr>
          <a:xfrm>
            <a:off x="1475296" y="418385"/>
            <a:ext cx="6256283" cy="450093"/>
          </a:xfrm>
          <a:prstGeom prst="rect">
            <a:avLst/>
          </a:prstGeom>
          <a:noFill/>
          <a:ln>
            <a:noFill/>
          </a:ln>
        </p:spPr>
        <p:txBody>
          <a:bodyPr spcFirstLastPara="1" wrap="square" lIns="68569" tIns="34275" rIns="68569" bIns="34275" anchor="t" anchorCtr="0">
            <a:spAutoFit/>
          </a:bodyPr>
          <a:lstStyle/>
          <a:p>
            <a:r>
              <a:rPr lang="en-GB" sz="2475" dirty="0">
                <a:solidFill>
                  <a:schemeClr val="dk1"/>
                </a:solidFill>
                <a:latin typeface="Roboto Black"/>
                <a:ea typeface="Roboto Black"/>
                <a:cs typeface="Roboto Black"/>
                <a:sym typeface="Roboto Black"/>
              </a:rPr>
              <a:t>End of Key Stage Two Assessments 2025</a:t>
            </a:r>
            <a:endParaRPr sz="1050" dirty="0"/>
          </a:p>
        </p:txBody>
      </p:sp>
      <p:pic>
        <p:nvPicPr>
          <p:cNvPr id="2" name="Picture 2" descr="Crockenhill Primary School - Home">
            <a:extLst>
              <a:ext uri="{FF2B5EF4-FFF2-40B4-BE49-F238E27FC236}">
                <a16:creationId xmlns:a16="http://schemas.microsoft.com/office/drawing/2014/main" id="{36BA5D36-4C91-88FE-4B95-5C3A09D54C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913" y="1772036"/>
            <a:ext cx="1249383" cy="12493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62957"/>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pic>
        <p:nvPicPr>
          <p:cNvPr id="5" name="Picture 4">
            <a:extLst>
              <a:ext uri="{FF2B5EF4-FFF2-40B4-BE49-F238E27FC236}">
                <a16:creationId xmlns:a16="http://schemas.microsoft.com/office/drawing/2014/main" id="{C9DD6C51-6AA3-044A-81E6-9C906A81E3B7}"/>
              </a:ext>
            </a:extLst>
          </p:cNvPr>
          <p:cNvPicPr>
            <a:picLocks noChangeAspect="1"/>
          </p:cNvPicPr>
          <p:nvPr/>
        </p:nvPicPr>
        <p:blipFill>
          <a:blip r:embed="rId3"/>
          <a:stretch>
            <a:fillRect/>
          </a:stretch>
        </p:blipFill>
        <p:spPr>
          <a:xfrm>
            <a:off x="311699" y="1801596"/>
            <a:ext cx="4358110" cy="872852"/>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60C38190-C38C-9A45-B684-0984AB9A355F}"/>
              </a:ext>
            </a:extLst>
          </p:cNvPr>
          <p:cNvPicPr>
            <a:picLocks noChangeAspect="1"/>
          </p:cNvPicPr>
          <p:nvPr/>
        </p:nvPicPr>
        <p:blipFill>
          <a:blip r:embed="rId4"/>
          <a:stretch>
            <a:fillRect/>
          </a:stretch>
        </p:blipFill>
        <p:spPr>
          <a:xfrm>
            <a:off x="4767620" y="1801596"/>
            <a:ext cx="4139070" cy="212920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10762B32-DB79-1A42-94C8-E1FCDF9BC949}"/>
              </a:ext>
            </a:extLst>
          </p:cNvPr>
          <p:cNvPicPr>
            <a:picLocks noChangeAspect="1"/>
          </p:cNvPicPr>
          <p:nvPr/>
        </p:nvPicPr>
        <p:blipFill>
          <a:blip r:embed="rId5"/>
          <a:stretch>
            <a:fillRect/>
          </a:stretch>
        </p:blipFill>
        <p:spPr>
          <a:xfrm>
            <a:off x="2392943" y="4017130"/>
            <a:ext cx="4358111" cy="94923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498233"/>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5" name="Picture 4">
            <a:extLst>
              <a:ext uri="{FF2B5EF4-FFF2-40B4-BE49-F238E27FC236}">
                <a16:creationId xmlns:a16="http://schemas.microsoft.com/office/drawing/2014/main" id="{E61A1F81-5C09-D242-930D-2CB9BB9ABAD4}"/>
              </a:ext>
            </a:extLst>
          </p:cNvPr>
          <p:cNvPicPr>
            <a:picLocks noChangeAspect="1"/>
          </p:cNvPicPr>
          <p:nvPr/>
        </p:nvPicPr>
        <p:blipFill>
          <a:blip r:embed="rId3"/>
          <a:stretch>
            <a:fillRect/>
          </a:stretch>
        </p:blipFill>
        <p:spPr>
          <a:xfrm>
            <a:off x="4955248" y="391285"/>
            <a:ext cx="4065910" cy="1904803"/>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F3C37DBC-4D86-0D4D-88F0-03992D2C9562}"/>
              </a:ext>
            </a:extLst>
          </p:cNvPr>
          <p:cNvPicPr>
            <a:picLocks noChangeAspect="1"/>
          </p:cNvPicPr>
          <p:nvPr/>
        </p:nvPicPr>
        <p:blipFill>
          <a:blip r:embed="rId4"/>
          <a:stretch>
            <a:fillRect/>
          </a:stretch>
        </p:blipFill>
        <p:spPr>
          <a:xfrm>
            <a:off x="5010697" y="2480123"/>
            <a:ext cx="3955012" cy="1928612"/>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2917E15E-47F8-0F49-8D17-6A19A2DD14F7}"/>
              </a:ext>
            </a:extLst>
          </p:cNvPr>
          <p:cNvPicPr>
            <a:picLocks noChangeAspect="1"/>
          </p:cNvPicPr>
          <p:nvPr/>
        </p:nvPicPr>
        <p:blipFill>
          <a:blip r:embed="rId5"/>
          <a:stretch>
            <a:fillRect/>
          </a:stretch>
        </p:blipFill>
        <p:spPr>
          <a:xfrm>
            <a:off x="217850" y="1521120"/>
            <a:ext cx="4065910" cy="1275694"/>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3B8C77CA-1323-0B45-A827-EE6A39CE23B3}"/>
              </a:ext>
            </a:extLst>
          </p:cNvPr>
          <p:cNvPicPr>
            <a:picLocks noChangeAspect="1"/>
          </p:cNvPicPr>
          <p:nvPr/>
        </p:nvPicPr>
        <p:blipFill>
          <a:blip r:embed="rId6"/>
          <a:stretch>
            <a:fillRect/>
          </a:stretch>
        </p:blipFill>
        <p:spPr>
          <a:xfrm>
            <a:off x="273299" y="2891443"/>
            <a:ext cx="3955012" cy="156893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3 mark question</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5" name="Picture 4">
            <a:extLst>
              <a:ext uri="{FF2B5EF4-FFF2-40B4-BE49-F238E27FC236}">
                <a16:creationId xmlns:a16="http://schemas.microsoft.com/office/drawing/2014/main" id="{0490806F-7E57-D647-AB37-C50AE5E08D62}"/>
              </a:ext>
            </a:extLst>
          </p:cNvPr>
          <p:cNvPicPr>
            <a:picLocks noChangeAspect="1"/>
          </p:cNvPicPr>
          <p:nvPr/>
        </p:nvPicPr>
        <p:blipFill>
          <a:blip r:embed="rId3"/>
          <a:stretch>
            <a:fillRect/>
          </a:stretch>
        </p:blipFill>
        <p:spPr>
          <a:xfrm>
            <a:off x="311699" y="1535307"/>
            <a:ext cx="4298482" cy="2321673"/>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299AFFCE-D7F1-1A48-B9B6-D716E5C061D4}"/>
              </a:ext>
            </a:extLst>
          </p:cNvPr>
          <p:cNvPicPr>
            <a:picLocks noChangeAspect="1"/>
          </p:cNvPicPr>
          <p:nvPr/>
        </p:nvPicPr>
        <p:blipFill>
          <a:blip r:embed="rId4"/>
          <a:stretch>
            <a:fillRect/>
          </a:stretch>
        </p:blipFill>
        <p:spPr>
          <a:xfrm>
            <a:off x="4940050" y="829088"/>
            <a:ext cx="3997695" cy="373411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2024 Reading SATs paper,</a:t>
            </a:r>
          </a:p>
          <a:p>
            <a:r>
              <a:rPr lang="en-GB" dirty="0">
                <a:solidFill>
                  <a:srgbClr val="283593"/>
                </a:solidFill>
              </a:rPr>
              <a:t>10% of marks could be gained from answering questions involving giving and explaining the meaning of words in context;</a:t>
            </a:r>
          </a:p>
          <a:p>
            <a:r>
              <a:rPr lang="en-GB" dirty="0">
                <a:solidFill>
                  <a:srgbClr val="283593"/>
                </a:solidFill>
              </a:rPr>
              <a:t>38%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44%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13</a:t>
            </a:fld>
            <a:endParaRPr lang="en"/>
          </a:p>
        </p:txBody>
      </p:sp>
    </p:spTree>
    <p:extLst>
      <p:ext uri="{BB962C8B-B14F-4D97-AF65-F5344CB8AC3E}">
        <p14:creationId xmlns:p14="http://schemas.microsoft.com/office/powerpoint/2010/main" val="1243668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Wednesday 14</a:t>
            </a:r>
            <a:r>
              <a:rPr lang="en-GB" baseline="30000" dirty="0"/>
              <a:t>th</a:t>
            </a:r>
            <a:r>
              <a:rPr lang="en-GB" dirty="0"/>
              <a:t> May and Thursday 15</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14</a:t>
            </a:r>
            <a:r>
              <a:rPr lang="en-GB" baseline="30000" dirty="0"/>
              <a:t>th</a:t>
            </a:r>
            <a:r>
              <a:rPr lang="en-GB" dirty="0"/>
              <a:t> May</a:t>
            </a:r>
          </a:p>
          <a:p>
            <a:endParaRPr lang="en-GB" dirty="0"/>
          </a:p>
          <a:p>
            <a:r>
              <a:rPr lang="en-GB" dirty="0"/>
              <a:t>Paper 2: Reasoning (40 minutes) – Wednesday 15</a:t>
            </a:r>
            <a:r>
              <a:rPr lang="en-GB" baseline="30000" dirty="0"/>
              <a:t>th</a:t>
            </a:r>
            <a:r>
              <a:rPr lang="en-GB" dirty="0"/>
              <a:t> May</a:t>
            </a:r>
          </a:p>
          <a:p>
            <a:endParaRPr lang="en-GB" dirty="0"/>
          </a:p>
          <a:p>
            <a:r>
              <a:rPr lang="en-GB" dirty="0"/>
              <a:t>Paper 3: Reasoning (40 minutes) – Thursday 15</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2975852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 </a:t>
            </a:r>
            <a:r>
              <a:rPr lang="en-GB" dirty="0"/>
              <a:t>and lasts for </a:t>
            </a:r>
            <a:r>
              <a:rPr lang="en-GB" dirty="0">
                <a:solidFill>
                  <a:srgbClr val="283593"/>
                </a:solidFill>
              </a:rPr>
              <a:t>30 minutes. </a:t>
            </a:r>
            <a:endParaRPr lang="en-GB" dirty="0"/>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pic>
        <p:nvPicPr>
          <p:cNvPr id="7" name="Picture 6">
            <a:extLst>
              <a:ext uri="{FF2B5EF4-FFF2-40B4-BE49-F238E27FC236}">
                <a16:creationId xmlns:a16="http://schemas.microsoft.com/office/drawing/2014/main" id="{1D564DC7-68AE-1F46-9C20-137472475C8D}"/>
              </a:ext>
            </a:extLst>
          </p:cNvPr>
          <p:cNvPicPr>
            <a:picLocks noChangeAspect="1"/>
          </p:cNvPicPr>
          <p:nvPr/>
        </p:nvPicPr>
        <p:blipFill>
          <a:blip r:embed="rId3"/>
          <a:stretch>
            <a:fillRect/>
          </a:stretch>
        </p:blipFill>
        <p:spPr>
          <a:xfrm>
            <a:off x="5614101" y="2203301"/>
            <a:ext cx="3358019" cy="2540455"/>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884545C5-54F5-E14D-A8D2-A61A83DD3878}"/>
              </a:ext>
            </a:extLst>
          </p:cNvPr>
          <p:cNvPicPr>
            <a:picLocks noChangeAspect="1"/>
          </p:cNvPicPr>
          <p:nvPr/>
        </p:nvPicPr>
        <p:blipFill>
          <a:blip r:embed="rId4"/>
          <a:stretch>
            <a:fillRect/>
          </a:stretch>
        </p:blipFill>
        <p:spPr>
          <a:xfrm>
            <a:off x="2373274" y="2203301"/>
            <a:ext cx="3116164" cy="28535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B244C6-4D24-894A-ADE6-ABF0058E0B79}"/>
              </a:ext>
            </a:extLst>
          </p:cNvPr>
          <p:cNvPicPr>
            <a:picLocks noChangeAspect="1"/>
          </p:cNvPicPr>
          <p:nvPr/>
        </p:nvPicPr>
        <p:blipFill>
          <a:blip r:embed="rId3"/>
          <a:stretch>
            <a:fillRect/>
          </a:stretch>
        </p:blipFill>
        <p:spPr>
          <a:xfrm>
            <a:off x="4696622" y="3029584"/>
            <a:ext cx="3808591" cy="1621372"/>
          </a:xfrm>
          <a:prstGeom prst="rect">
            <a:avLst/>
          </a:prstGeom>
        </p:spPr>
      </p:pic>
      <p:pic>
        <p:nvPicPr>
          <p:cNvPr id="7" name="Picture 6">
            <a:extLst>
              <a:ext uri="{FF2B5EF4-FFF2-40B4-BE49-F238E27FC236}">
                <a16:creationId xmlns:a16="http://schemas.microsoft.com/office/drawing/2014/main" id="{234E48BF-7FB3-4F4F-B646-4F1A0F4D7A38}"/>
              </a:ext>
            </a:extLst>
          </p:cNvPr>
          <p:cNvPicPr>
            <a:picLocks noChangeAspect="1"/>
          </p:cNvPicPr>
          <p:nvPr/>
        </p:nvPicPr>
        <p:blipFill>
          <a:blip r:embed="rId4"/>
          <a:stretch>
            <a:fillRect/>
          </a:stretch>
        </p:blipFill>
        <p:spPr>
          <a:xfrm>
            <a:off x="530783" y="3029584"/>
            <a:ext cx="3822506" cy="1627295"/>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D8735556-6D03-104B-B603-79DF96095CB2}"/>
              </a:ext>
            </a:extLst>
          </p:cNvPr>
          <p:cNvPicPr>
            <a:picLocks noChangeAspect="1"/>
          </p:cNvPicPr>
          <p:nvPr/>
        </p:nvPicPr>
        <p:blipFill>
          <a:blip r:embed="rId5"/>
          <a:stretch>
            <a:fillRect/>
          </a:stretch>
        </p:blipFill>
        <p:spPr>
          <a:xfrm>
            <a:off x="4691962" y="1175845"/>
            <a:ext cx="3813251" cy="1617908"/>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242B0BD5-57D2-174E-8EEE-B0A085A2B4ED}"/>
              </a:ext>
            </a:extLst>
          </p:cNvPr>
          <p:cNvPicPr>
            <a:picLocks noChangeAspect="1"/>
          </p:cNvPicPr>
          <p:nvPr/>
        </p:nvPicPr>
        <p:blipFill>
          <a:blip r:embed="rId6"/>
          <a:stretch>
            <a:fillRect/>
          </a:stretch>
        </p:blipFill>
        <p:spPr>
          <a:xfrm>
            <a:off x="530783" y="1171152"/>
            <a:ext cx="3817044" cy="162729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1 mark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16</a:t>
            </a:fld>
            <a:endParaRPr lang="en"/>
          </a:p>
        </p:txBody>
      </p:sp>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709388" cy="880272"/>
            <a:chOff x="1034624" y="1730945"/>
            <a:chExt cx="270938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831883"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7.680</a:t>
              </a:r>
            </a:p>
            <a:p>
              <a:pPr marL="0" indent="0">
                <a:lnSpc>
                  <a:spcPct val="100000"/>
                </a:lnSpc>
                <a:buFont typeface="Nunito"/>
                <a:buNone/>
              </a:pPr>
              <a:r>
                <a:rPr lang="en-GB" sz="1200" u="sng" dirty="0"/>
                <a:t>+ 13.493</a:t>
              </a:r>
              <a:r>
                <a:rPr lang="en-GB" sz="1200" u="sng" dirty="0">
                  <a:solidFill>
                    <a:schemeClr val="bg1"/>
                  </a:solidFill>
                </a:rPr>
                <a:t>.</a:t>
              </a:r>
            </a:p>
            <a:p>
              <a:pPr marL="0" indent="0">
                <a:lnSpc>
                  <a:spcPct val="100000"/>
                </a:lnSpc>
                <a:buFont typeface="Nunito"/>
                <a:buNone/>
              </a:pPr>
              <a:r>
                <a:rPr lang="en-GB" sz="1200" u="sng" dirty="0"/>
                <a:t>   21.173 </a:t>
              </a:r>
            </a:p>
            <a:p>
              <a:pPr marL="0" indent="0">
                <a:lnSpc>
                  <a:spcPct val="150000"/>
                </a:lnSpc>
                <a:buFont typeface="Nunito"/>
                <a:buNone/>
              </a:pPr>
              <a:r>
                <a:rPr lang="en-GB" sz="1200" baseline="30000" dirty="0"/>
                <a:t>     1  1  1</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76474" cy="276999"/>
            </a:xfrm>
            <a:prstGeom prst="rect">
              <a:avLst/>
            </a:prstGeom>
            <a:noFill/>
          </p:spPr>
          <p:txBody>
            <a:bodyPr wrap="square">
              <a:spAutoFit/>
            </a:bodyPr>
            <a:lstStyle/>
            <a:p>
              <a:r>
                <a:rPr lang="en-GB" sz="1200" dirty="0"/>
                <a:t>21.173</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644821"/>
            <a:ext cx="2682307" cy="966165"/>
            <a:chOff x="5219763" y="1644821"/>
            <a:chExt cx="2682307" cy="9661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2434802" cy="637741"/>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Mental method: </a:t>
              </a:r>
            </a:p>
            <a:p>
              <a:pPr marL="0" indent="0">
                <a:lnSpc>
                  <a:spcPct val="100000"/>
                </a:lnSpc>
                <a:buFont typeface="Nunito"/>
                <a:buNone/>
              </a:pPr>
              <a:r>
                <a:rPr lang="en-GB" sz="1200" dirty="0"/>
                <a:t>Using known fact of 64 ÷ 8 = 8</a:t>
              </a:r>
            </a:p>
          </p:txBody>
        </p:sp>
        <p:sp>
          <p:nvSpPr>
            <p:cNvPr id="30" name="TextBox 29">
              <a:extLst>
                <a:ext uri="{FF2B5EF4-FFF2-40B4-BE49-F238E27FC236}">
                  <a16:creationId xmlns:a16="http://schemas.microsoft.com/office/drawing/2014/main" id="{7B1FB633-1282-45F6-A240-985296EBD057}"/>
                </a:ext>
              </a:extLst>
            </p:cNvPr>
            <p:cNvSpPr txBox="1"/>
            <p:nvPr/>
          </p:nvSpPr>
          <p:spPr>
            <a:xfrm>
              <a:off x="7280746" y="2333987"/>
              <a:ext cx="621324" cy="276999"/>
            </a:xfrm>
            <a:prstGeom prst="rect">
              <a:avLst/>
            </a:prstGeom>
            <a:noFill/>
          </p:spPr>
          <p:txBody>
            <a:bodyPr wrap="square">
              <a:spAutoFit/>
            </a:bodyPr>
            <a:lstStyle/>
            <a:p>
              <a:pPr algn="ctr"/>
              <a:r>
                <a:rPr lang="en-GB" sz="1200" dirty="0"/>
                <a:t>80</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5118142" y="3474968"/>
            <a:ext cx="2783928" cy="967053"/>
            <a:chOff x="897119" y="3500318"/>
            <a:chExt cx="2783928" cy="967053"/>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897119" y="3500318"/>
              <a:ext cx="1000775"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3</a:t>
              </a:r>
              <a:r>
                <a:rPr lang="en-GB" sz="1200" baseline="30000" dirty="0"/>
                <a:t>3</a:t>
              </a:r>
              <a:r>
                <a:rPr lang="en-GB" sz="1200" dirty="0"/>
                <a:t> = 27</a:t>
              </a:r>
            </a:p>
            <a:p>
              <a:pPr marL="0" indent="0">
                <a:lnSpc>
                  <a:spcPct val="100000"/>
                </a:lnSpc>
                <a:buFont typeface="Nunito"/>
                <a:buNone/>
              </a:pPr>
              <a:r>
                <a:rPr lang="en-GB" sz="1200" dirty="0"/>
                <a:t>2 + 27 = 29</a:t>
              </a: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29</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936389" y="3428285"/>
            <a:ext cx="2771843" cy="1139414"/>
            <a:chOff x="5082006" y="3429792"/>
            <a:chExt cx="2771843" cy="1139414"/>
          </a:xfrm>
        </p:grpSpPr>
        <mc:AlternateContent xmlns:mc="http://schemas.openxmlformats.org/markup-compatibility/2006" xmlns:a14="http://schemas.microsoft.com/office/drawing/2010/main">
          <mc:Choice Requires="a14">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082006" y="3429792"/>
                  <a:ext cx="1587437" cy="1082274"/>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1</m:t>
                          </m:r>
                        </m:num>
                        <m:den>
                          <m:r>
                            <m:rPr>
                              <m:nor/>
                            </m:rPr>
                            <a:rPr lang="en-GB" sz="1200" b="0" i="0" dirty="0" smtClean="0"/>
                            <m:t>3</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4</m:t>
                          </m:r>
                        </m:num>
                        <m:den>
                          <m:r>
                            <m:rPr>
                              <m:nor/>
                            </m:rPr>
                            <a:rPr lang="en-GB" sz="1200" b="0" i="0" dirty="0" smtClean="0"/>
                            <m:t>12</m:t>
                          </m:r>
                        </m:den>
                      </m:f>
                    </m:oMath>
                  </a14:m>
                  <a:r>
                    <a:rPr lang="en-GB" sz="1200" dirty="0"/>
                    <a:t> </a:t>
                  </a:r>
                </a:p>
                <a:p>
                  <a:pPr marL="0" indent="0">
                    <a:lnSpc>
                      <a:spcPct val="150000"/>
                    </a:lnSpc>
                    <a:buNone/>
                  </a:pP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5</m:t>
                          </m:r>
                        </m:num>
                        <m:den>
                          <m:r>
                            <m:rPr>
                              <m:nor/>
                            </m:rPr>
                            <a:rPr lang="en-GB" sz="1200" b="0" i="0" dirty="0" smtClean="0"/>
                            <m:t>12</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4</m:t>
                          </m:r>
                        </m:num>
                        <m:den>
                          <m:r>
                            <m:rPr>
                              <m:nor/>
                            </m:rPr>
                            <a:rPr lang="en-GB" sz="1200" b="0" i="0" dirty="0" smtClean="0"/>
                            <m:t>12</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9</m:t>
                          </m:r>
                        </m:num>
                        <m:den>
                          <m:r>
                            <m:rPr>
                              <m:nor/>
                            </m:rPr>
                            <a:rPr lang="en-GB" sz="1200" dirty="0"/>
                            <m:t>1</m:t>
                          </m:r>
                          <m:r>
                            <m:rPr>
                              <m:nor/>
                            </m:rPr>
                            <a:rPr lang="en-GB" sz="1200" b="0" i="0" dirty="0" smtClean="0"/>
                            <m:t>2</m:t>
                          </m:r>
                        </m:den>
                      </m:f>
                    </m:oMath>
                  </a14:m>
                  <a:r>
                    <a:rPr lang="en-GB" sz="1200" dirty="0"/>
                    <a:t> </a:t>
                  </a:r>
                </a:p>
              </p:txBody>
            </p:sp>
          </mc:Choice>
          <mc:Fallback xmlns="">
            <p:sp>
              <p:nvSpPr>
                <p:cNvPr id="20" name="Text Placeholder 2">
                  <a:extLst>
                    <a:ext uri="{FF2B5EF4-FFF2-40B4-BE49-F238E27FC236}">
                      <a16:creationId xmlns:a16="http://schemas.microsoft.com/office/drawing/2014/main" id="{3385265D-4835-43DA-8E26-DD6FABF542B7}"/>
                    </a:ext>
                  </a:extLst>
                </p:cNvPr>
                <p:cNvSpPr txBox="1">
                  <a:spLocks noRot="1" noChangeAspect="1" noMove="1" noResize="1" noEditPoints="1" noAdjustHandles="1" noChangeArrowheads="1" noChangeShapeType="1" noTextEdit="1"/>
                </p:cNvSpPr>
                <p:nvPr/>
              </p:nvSpPr>
              <p:spPr>
                <a:xfrm>
                  <a:off x="5082006" y="3429792"/>
                  <a:ext cx="1587437" cy="1082274"/>
                </a:xfrm>
                <a:prstGeom prst="rect">
                  <a:avLst/>
                </a:prstGeom>
                <a:blipFill>
                  <a:blip r:embed="rId7"/>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3E3E3BC-FE28-46CB-8B0C-F4F1D4876978}"/>
                    </a:ext>
                  </a:extLst>
                </p:cNvPr>
                <p:cNvSpPr txBox="1"/>
                <p:nvPr/>
              </p:nvSpPr>
              <p:spPr>
                <a:xfrm>
                  <a:off x="7232525" y="4122481"/>
                  <a:ext cx="621324" cy="4467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9</m:t>
                            </m:r>
                          </m:num>
                          <m:den>
                            <m:r>
                              <m:rPr>
                                <m:nor/>
                              </m:rPr>
                              <a:rPr lang="en-GB" sz="1200" dirty="0"/>
                              <m:t>1</m:t>
                            </m:r>
                            <m:r>
                              <m:rPr>
                                <m:nor/>
                              </m:rPr>
                              <a:rPr lang="en-GB" sz="1200" b="0" i="0" dirty="0" smtClean="0"/>
                              <m:t>2</m:t>
                            </m:r>
                          </m:den>
                        </m:f>
                      </m:oMath>
                    </m:oMathPara>
                  </a14:m>
                  <a:endParaRPr lang="en-GB" sz="1200" dirty="0"/>
                </a:p>
              </p:txBody>
            </p:sp>
          </mc:Choice>
          <mc:Fallback xmlns="">
            <p:sp>
              <p:nvSpPr>
                <p:cNvPr id="33" name="TextBox 32">
                  <a:extLst>
                    <a:ext uri="{FF2B5EF4-FFF2-40B4-BE49-F238E27FC236}">
                      <a16:creationId xmlns:a16="http://schemas.microsoft.com/office/drawing/2014/main" id="{B3E3E3BC-FE28-46CB-8B0C-F4F1D4876978}"/>
                    </a:ext>
                  </a:extLst>
                </p:cNvPr>
                <p:cNvSpPr txBox="1">
                  <a:spLocks noRot="1" noChangeAspect="1" noMove="1" noResize="1" noEditPoints="1" noAdjustHandles="1" noChangeArrowheads="1" noChangeShapeType="1" noTextEdit="1"/>
                </p:cNvSpPr>
                <p:nvPr/>
              </p:nvSpPr>
              <p:spPr>
                <a:xfrm>
                  <a:off x="7232525" y="4122481"/>
                  <a:ext cx="621324" cy="446725"/>
                </a:xfrm>
                <a:prstGeom prst="rect">
                  <a:avLst/>
                </a:prstGeom>
                <a:blipFill>
                  <a:blip r:embed="rId8"/>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2 mark question: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pic>
        <p:nvPicPr>
          <p:cNvPr id="6" name="Picture 5">
            <a:extLst>
              <a:ext uri="{FF2B5EF4-FFF2-40B4-BE49-F238E27FC236}">
                <a16:creationId xmlns:a16="http://schemas.microsoft.com/office/drawing/2014/main" id="{C05FC00D-8044-2D49-BF11-01FB13E52790}"/>
              </a:ext>
            </a:extLst>
          </p:cNvPr>
          <p:cNvPicPr>
            <a:picLocks noChangeAspect="1"/>
          </p:cNvPicPr>
          <p:nvPr/>
        </p:nvPicPr>
        <p:blipFill>
          <a:blip r:embed="rId3"/>
          <a:stretch>
            <a:fillRect/>
          </a:stretch>
        </p:blipFill>
        <p:spPr>
          <a:xfrm>
            <a:off x="217850" y="1271355"/>
            <a:ext cx="4071324" cy="1881753"/>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CEC17FA1-8A3C-EA49-B709-EDF435343678}"/>
              </a:ext>
            </a:extLst>
          </p:cNvPr>
          <p:cNvPicPr>
            <a:picLocks noChangeAspect="1"/>
          </p:cNvPicPr>
          <p:nvPr/>
        </p:nvPicPr>
        <p:blipFill>
          <a:blip r:embed="rId4"/>
          <a:stretch>
            <a:fillRect/>
          </a:stretch>
        </p:blipFill>
        <p:spPr>
          <a:xfrm>
            <a:off x="4391185" y="956690"/>
            <a:ext cx="4629973" cy="370652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14</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Thursday 15</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and lasts for </a:t>
            </a:r>
            <a:r>
              <a:rPr lang="en-GB" dirty="0">
                <a:solidFill>
                  <a:srgbClr val="283593"/>
                </a:solidFill>
              </a:rPr>
              <a:t>40 minutes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18</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F60F93-8838-6F4D-B784-61F86DBF79F9}"/>
              </a:ext>
            </a:extLst>
          </p:cNvPr>
          <p:cNvPicPr>
            <a:picLocks noChangeAspect="1"/>
          </p:cNvPicPr>
          <p:nvPr/>
        </p:nvPicPr>
        <p:blipFill>
          <a:blip r:embed="rId3"/>
          <a:stretch>
            <a:fillRect/>
          </a:stretch>
        </p:blipFill>
        <p:spPr>
          <a:xfrm>
            <a:off x="239958" y="1176570"/>
            <a:ext cx="4043482" cy="1742077"/>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181B9226-DA9C-C74B-8F9C-11F4C85FA220}"/>
              </a:ext>
            </a:extLst>
          </p:cNvPr>
          <p:cNvPicPr>
            <a:picLocks noChangeAspect="1"/>
          </p:cNvPicPr>
          <p:nvPr/>
        </p:nvPicPr>
        <p:blipFill>
          <a:blip r:embed="rId4"/>
          <a:stretch>
            <a:fillRect/>
          </a:stretch>
        </p:blipFill>
        <p:spPr>
          <a:xfrm>
            <a:off x="4622558" y="1170620"/>
            <a:ext cx="4043483" cy="1900089"/>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1855181" y="1605496"/>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2</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4550495" y="2208372"/>
            <a:ext cx="1209580"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3,500 to 4,499</a:t>
            </a:r>
          </a:p>
        </p:txBody>
      </p:sp>
      <p:sp>
        <p:nvSpPr>
          <p:cNvPr id="10" name="Text Placeholder 2">
            <a:extLst>
              <a:ext uri="{FF2B5EF4-FFF2-40B4-BE49-F238E27FC236}">
                <a16:creationId xmlns:a16="http://schemas.microsoft.com/office/drawing/2014/main" id="{D26DE7DF-06F2-744C-9121-C049D6B709CF}"/>
              </a:ext>
            </a:extLst>
          </p:cNvPr>
          <p:cNvSpPr txBox="1">
            <a:spLocks/>
          </p:cNvSpPr>
          <p:nvPr/>
        </p:nvSpPr>
        <p:spPr>
          <a:xfrm>
            <a:off x="4374163" y="2640753"/>
            <a:ext cx="1507244"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815,000 to 824,999</a:t>
            </a:r>
          </a:p>
        </p:txBody>
      </p:sp>
      <p:sp>
        <p:nvSpPr>
          <p:cNvPr id="12" name="Text Placeholder 2">
            <a:extLst>
              <a:ext uri="{FF2B5EF4-FFF2-40B4-BE49-F238E27FC236}">
                <a16:creationId xmlns:a16="http://schemas.microsoft.com/office/drawing/2014/main" id="{6D88FBC8-D0DE-664F-87F2-C6B4D1EB2B78}"/>
              </a:ext>
            </a:extLst>
          </p:cNvPr>
          <p:cNvSpPr txBox="1">
            <a:spLocks/>
          </p:cNvSpPr>
          <p:nvPr/>
        </p:nvSpPr>
        <p:spPr>
          <a:xfrm>
            <a:off x="2426832" y="1605496"/>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4</a:t>
            </a:r>
            <a:endParaRPr lang="en-GB" sz="1200" u="sng" dirty="0"/>
          </a:p>
        </p:txBody>
      </p:sp>
      <p:sp>
        <p:nvSpPr>
          <p:cNvPr id="13" name="Text Placeholder 2">
            <a:extLst>
              <a:ext uri="{FF2B5EF4-FFF2-40B4-BE49-F238E27FC236}">
                <a16:creationId xmlns:a16="http://schemas.microsoft.com/office/drawing/2014/main" id="{993DD15E-6702-6E45-8317-2D7628AF5BD8}"/>
              </a:ext>
            </a:extLst>
          </p:cNvPr>
          <p:cNvSpPr txBox="1">
            <a:spLocks/>
          </p:cNvSpPr>
          <p:nvPr/>
        </p:nvSpPr>
        <p:spPr>
          <a:xfrm>
            <a:off x="2141798" y="2482893"/>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6</a:t>
            </a:r>
            <a:endParaRPr lang="en-GB" sz="1200" u="sng" dirty="0"/>
          </a:p>
        </p:txBody>
      </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b="1"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12</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15</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dirty="0">
                <a:solidFill>
                  <a:srgbClr val="283593"/>
                </a:solidFill>
                <a:latin typeface="+mn-lt"/>
              </a:rPr>
              <a:t>Grammar, punctuation and spelling (paper 1: GPS) – Monday 12</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Grammar, punctuation and spelling (paper 2: Spelling) – Monday 12</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Tuesday 13</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Wednesday 14</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Wednesday 14</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Thursday 15</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20</a:t>
            </a:fld>
            <a:endParaRPr lang="en"/>
          </a:p>
        </p:txBody>
      </p:sp>
      <p:pic>
        <p:nvPicPr>
          <p:cNvPr id="7" name="Picture 6">
            <a:extLst>
              <a:ext uri="{FF2B5EF4-FFF2-40B4-BE49-F238E27FC236}">
                <a16:creationId xmlns:a16="http://schemas.microsoft.com/office/drawing/2014/main" id="{A4018F1B-902E-1D41-A7F1-2F31E2F8A285}"/>
              </a:ext>
            </a:extLst>
          </p:cNvPr>
          <p:cNvPicPr>
            <a:picLocks noChangeAspect="1"/>
          </p:cNvPicPr>
          <p:nvPr/>
        </p:nvPicPr>
        <p:blipFill>
          <a:blip r:embed="rId3"/>
          <a:stretch>
            <a:fillRect/>
          </a:stretch>
        </p:blipFill>
        <p:spPr>
          <a:xfrm>
            <a:off x="311700" y="1132903"/>
            <a:ext cx="3404442" cy="3370397"/>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707ECAE0-9102-4D46-874C-B66229B6CA39}"/>
              </a:ext>
            </a:extLst>
          </p:cNvPr>
          <p:cNvPicPr>
            <a:picLocks noChangeAspect="1"/>
          </p:cNvPicPr>
          <p:nvPr/>
        </p:nvPicPr>
        <p:blipFill>
          <a:blip r:embed="rId4"/>
          <a:stretch>
            <a:fillRect/>
          </a:stretch>
        </p:blipFill>
        <p:spPr>
          <a:xfrm>
            <a:off x="4235116" y="1132903"/>
            <a:ext cx="4727915" cy="295901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7" name="Picture 6">
            <a:extLst>
              <a:ext uri="{FF2B5EF4-FFF2-40B4-BE49-F238E27FC236}">
                <a16:creationId xmlns:a16="http://schemas.microsoft.com/office/drawing/2014/main" id="{33D2459C-5CFE-674B-B992-FE3322D8FE28}"/>
              </a:ext>
            </a:extLst>
          </p:cNvPr>
          <p:cNvPicPr>
            <a:picLocks noChangeAspect="1"/>
          </p:cNvPicPr>
          <p:nvPr/>
        </p:nvPicPr>
        <p:blipFill>
          <a:blip r:embed="rId3"/>
          <a:stretch>
            <a:fillRect/>
          </a:stretch>
        </p:blipFill>
        <p:spPr>
          <a:xfrm>
            <a:off x="217850" y="1206945"/>
            <a:ext cx="3914932" cy="2134396"/>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6EF301EF-5A76-AB43-8F06-FE88E88FC4D9}"/>
              </a:ext>
            </a:extLst>
          </p:cNvPr>
          <p:cNvPicPr>
            <a:picLocks noChangeAspect="1"/>
          </p:cNvPicPr>
          <p:nvPr/>
        </p:nvPicPr>
        <p:blipFill>
          <a:blip r:embed="rId4"/>
          <a:stretch>
            <a:fillRect/>
          </a:stretch>
        </p:blipFill>
        <p:spPr>
          <a:xfrm>
            <a:off x="4357121" y="1174079"/>
            <a:ext cx="4731877" cy="22256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5" name="Picture 4">
            <a:extLst>
              <a:ext uri="{FF2B5EF4-FFF2-40B4-BE49-F238E27FC236}">
                <a16:creationId xmlns:a16="http://schemas.microsoft.com/office/drawing/2014/main" id="{612A1FC0-97C3-7A42-B05B-900345436203}"/>
              </a:ext>
            </a:extLst>
          </p:cNvPr>
          <p:cNvPicPr>
            <a:picLocks noChangeAspect="1"/>
          </p:cNvPicPr>
          <p:nvPr/>
        </p:nvPicPr>
        <p:blipFill>
          <a:blip r:embed="rId3"/>
          <a:stretch>
            <a:fillRect/>
          </a:stretch>
        </p:blipFill>
        <p:spPr>
          <a:xfrm>
            <a:off x="217849" y="1174077"/>
            <a:ext cx="3515377" cy="3239169"/>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7571ED9B-B5BC-D549-A9BA-8519329D029F}"/>
              </a:ext>
            </a:extLst>
          </p:cNvPr>
          <p:cNvPicPr>
            <a:picLocks noChangeAspect="1"/>
          </p:cNvPicPr>
          <p:nvPr/>
        </p:nvPicPr>
        <p:blipFill>
          <a:blip r:embed="rId4"/>
          <a:stretch>
            <a:fillRect/>
          </a:stretch>
        </p:blipFill>
        <p:spPr>
          <a:xfrm>
            <a:off x="4290182" y="1174077"/>
            <a:ext cx="4542118" cy="34785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pPr algn="ctr"/>
            <a:r>
              <a:rPr lang="en-GB" dirty="0">
                <a:solidFill>
                  <a:schemeClr val="dk1"/>
                </a:solidFill>
                <a:latin typeface="Roboto"/>
                <a:ea typeface="Roboto"/>
                <a:cs typeface="Roboto"/>
                <a:sym typeface="Roboto"/>
              </a:rPr>
              <a:t>Make sure they go to bed at a reasonable time, have a good breakfast and arrive at school on time during the assessment week.  </a:t>
            </a:r>
          </a:p>
          <a:p>
            <a:pPr algn="ctr"/>
            <a:r>
              <a:rPr lang="en-GB" dirty="0">
                <a:solidFill>
                  <a:schemeClr val="dk1"/>
                </a:solidFill>
                <a:latin typeface="Roboto"/>
                <a:ea typeface="Roboto"/>
                <a:cs typeface="Roboto"/>
                <a:sym typeface="Roboto"/>
              </a:rPr>
              <a:t>We will be offering breakfast in school during the SATs week – cereal / toast served from 8:15am</a:t>
            </a:r>
          </a:p>
          <a:p>
            <a:pPr algn="ctr"/>
            <a:r>
              <a:rPr lang="en-GB" dirty="0">
                <a:solidFill>
                  <a:schemeClr val="dk1"/>
                </a:solidFill>
                <a:latin typeface="Roboto"/>
                <a:ea typeface="Roboto"/>
                <a:cs typeface="Roboto"/>
                <a:sym typeface="Roboto"/>
              </a:rPr>
              <a:t>Encourage them to try their best, commend their efforts  and plan to celebrate their hard work at the end of the testing week, rather than focusing on the test results. </a:t>
            </a:r>
          </a:p>
          <a:p>
            <a:pPr algn="ctr"/>
            <a:r>
              <a:rPr lang="en-GB" dirty="0"/>
              <a:t>.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23</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582EE-7E45-1A55-F4AF-1B10D0882B21}"/>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BF8F8C09-BB6B-7AA9-B53E-CE998FBB638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C50E45A-4CB5-0BF9-137F-86C8C7269C56}"/>
              </a:ext>
            </a:extLst>
          </p:cNvPr>
          <p:cNvSpPr>
            <a:spLocks noGrp="1"/>
          </p:cNvSpPr>
          <p:nvPr>
            <p:ph type="sldNum" idx="12"/>
          </p:nvPr>
        </p:nvSpPr>
        <p:spPr/>
        <p:txBody>
          <a:bodyPr/>
          <a:lstStyle/>
          <a:p>
            <a:fld id="{00000000-1234-1234-1234-123412341234}" type="slidenum">
              <a:rPr lang="en" smtClean="0"/>
              <a:pPr/>
              <a:t>24</a:t>
            </a:fld>
            <a:endParaRPr lang="en"/>
          </a:p>
        </p:txBody>
      </p:sp>
      <p:pic>
        <p:nvPicPr>
          <p:cNvPr id="5" name="Picture 4">
            <a:extLst>
              <a:ext uri="{FF2B5EF4-FFF2-40B4-BE49-F238E27FC236}">
                <a16:creationId xmlns:a16="http://schemas.microsoft.com/office/drawing/2014/main" id="{109D5C18-0380-DB9E-19B7-06CD9711E074}"/>
              </a:ext>
            </a:extLst>
          </p:cNvPr>
          <p:cNvPicPr>
            <a:picLocks noChangeAspect="1"/>
          </p:cNvPicPr>
          <p:nvPr/>
        </p:nvPicPr>
        <p:blipFill>
          <a:blip r:embed="rId2"/>
          <a:stretch>
            <a:fillRect/>
          </a:stretch>
        </p:blipFill>
        <p:spPr>
          <a:xfrm>
            <a:off x="2855749" y="127539"/>
            <a:ext cx="3432502" cy="4888422"/>
          </a:xfrm>
          <a:prstGeom prst="rect">
            <a:avLst/>
          </a:prstGeom>
        </p:spPr>
      </p:pic>
    </p:spTree>
    <p:extLst>
      <p:ext uri="{BB962C8B-B14F-4D97-AF65-F5344CB8AC3E}">
        <p14:creationId xmlns:p14="http://schemas.microsoft.com/office/powerpoint/2010/main" val="1932358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their amazing personal characteristics.</a:t>
            </a:r>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a:t>
            </a:r>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4"/>
          <p:cNvSpPr/>
          <p:nvPr/>
        </p:nvSpPr>
        <p:spPr>
          <a:xfrm>
            <a:off x="1143000" y="42908"/>
            <a:ext cx="6858000" cy="5152596"/>
          </a:xfrm>
          <a:prstGeom prst="rect">
            <a:avLst/>
          </a:prstGeom>
          <a:solidFill>
            <a:schemeClr val="lt1">
              <a:alpha val="84705"/>
            </a:schemeClr>
          </a:solidFill>
          <a:ln>
            <a:noFill/>
          </a:ln>
        </p:spPr>
        <p:txBody>
          <a:bodyPr spcFirstLastPara="1" wrap="square" lIns="68569" tIns="34275" rIns="68569" bIns="34275" anchor="ctr" anchorCtr="0">
            <a:noAutofit/>
          </a:bodyPr>
          <a:lstStyle/>
          <a:p>
            <a:pPr algn="ctr"/>
            <a:endParaRPr sz="1350">
              <a:solidFill>
                <a:schemeClr val="lt1"/>
              </a:solidFill>
              <a:latin typeface="Roboto"/>
              <a:ea typeface="Roboto"/>
              <a:cs typeface="Roboto"/>
              <a:sym typeface="Roboto"/>
            </a:endParaRPr>
          </a:p>
        </p:txBody>
      </p:sp>
      <p:sp>
        <p:nvSpPr>
          <p:cNvPr id="56" name="Google Shape;56;p4"/>
          <p:cNvSpPr txBox="1"/>
          <p:nvPr/>
        </p:nvSpPr>
        <p:spPr>
          <a:xfrm>
            <a:off x="1367554" y="1967587"/>
            <a:ext cx="6404846" cy="604163"/>
          </a:xfrm>
          <a:prstGeom prst="rect">
            <a:avLst/>
          </a:prstGeom>
          <a:solidFill>
            <a:srgbClr val="FDE7CF"/>
          </a:solidFill>
          <a:ln>
            <a:noFill/>
          </a:ln>
        </p:spPr>
        <p:txBody>
          <a:bodyPr spcFirstLastPara="1" wrap="square" lIns="162000" tIns="162000" rIns="162000" bIns="162000" anchor="t" anchorCtr="0">
            <a:spAutoFit/>
          </a:bodyPr>
          <a:lstStyle/>
          <a:p>
            <a:pPr algn="just">
              <a:buClr>
                <a:schemeClr val="dk1"/>
              </a:buClr>
              <a:buSzPts val="2400"/>
            </a:pPr>
            <a:r>
              <a:rPr lang="en-GB" sz="1800" dirty="0">
                <a:solidFill>
                  <a:schemeClr val="dk1"/>
                </a:solidFill>
                <a:latin typeface="Roboto Black"/>
                <a:ea typeface="Roboto Black"/>
                <a:cs typeface="Roboto Black"/>
                <a:sym typeface="Roboto Black"/>
              </a:rPr>
              <a:t>Any Questions?</a:t>
            </a:r>
            <a:endParaRPr sz="1050" dirty="0"/>
          </a:p>
        </p:txBody>
      </p:sp>
      <p:pic>
        <p:nvPicPr>
          <p:cNvPr id="57" name="Google Shape;57;p4"/>
          <p:cNvPicPr preferRelativeResize="0"/>
          <p:nvPr/>
        </p:nvPicPr>
        <p:blipFill rotWithShape="1">
          <a:blip r:embed="rId3">
            <a:alphaModFix/>
          </a:blip>
          <a:srcRect/>
          <a:stretch/>
        </p:blipFill>
        <p:spPr>
          <a:xfrm>
            <a:off x="1143000" y="0"/>
            <a:ext cx="6858000" cy="250785"/>
          </a:xfrm>
          <a:prstGeom prst="rect">
            <a:avLst/>
          </a:prstGeom>
          <a:noFill/>
          <a:ln>
            <a:noFill/>
          </a:ln>
        </p:spPr>
      </p:pic>
      <p:pic>
        <p:nvPicPr>
          <p:cNvPr id="58" name="Google Shape;58;p4"/>
          <p:cNvPicPr preferRelativeResize="0"/>
          <p:nvPr/>
        </p:nvPicPr>
        <p:blipFill rotWithShape="1">
          <a:blip r:embed="rId4">
            <a:alphaModFix/>
          </a:blip>
          <a:srcRect/>
          <a:stretch/>
        </p:blipFill>
        <p:spPr>
          <a:xfrm>
            <a:off x="1143000" y="5076649"/>
            <a:ext cx="6858000" cy="80380"/>
          </a:xfrm>
          <a:prstGeom prst="rect">
            <a:avLst/>
          </a:prstGeom>
          <a:noFill/>
          <a:ln>
            <a:noFill/>
          </a:ln>
        </p:spPr>
      </p:pic>
      <p:grpSp>
        <p:nvGrpSpPr>
          <p:cNvPr id="59" name="Google Shape;59;p4"/>
          <p:cNvGrpSpPr/>
          <p:nvPr/>
        </p:nvGrpSpPr>
        <p:grpSpPr>
          <a:xfrm>
            <a:off x="1367554" y="4936443"/>
            <a:ext cx="690548" cy="115416"/>
            <a:chOff x="299405" y="6581924"/>
            <a:chExt cx="920730" cy="153888"/>
          </a:xfrm>
        </p:grpSpPr>
        <p:sp>
          <p:nvSpPr>
            <p:cNvPr id="60" name="Google Shape;60;p4">
              <a:hlinkClick r:id="rId5" action="ppaction://hlinksldjump"/>
            </p:cNvPr>
            <p:cNvSpPr/>
            <p:nvPr/>
          </p:nvSpPr>
          <p:spPr>
            <a:xfrm rot="-5400000" flipH="1">
              <a:off x="290896" y="6605685"/>
              <a:ext cx="123384" cy="106366"/>
            </a:xfrm>
            <a:prstGeom prst="triangle">
              <a:avLst>
                <a:gd name="adj" fmla="val 50000"/>
              </a:avLst>
            </a:prstGeom>
            <a:solidFill>
              <a:srgbClr val="2A294C"/>
            </a:solidFill>
            <a:ln>
              <a:noFill/>
            </a:ln>
          </p:spPr>
          <p:txBody>
            <a:bodyPr spcFirstLastPara="1" wrap="square" lIns="68569" tIns="34275" rIns="68569" bIns="34275" anchor="ctr" anchorCtr="0">
              <a:noAutofit/>
            </a:bodyPr>
            <a:lstStyle/>
            <a:p>
              <a:pPr algn="ctr"/>
              <a:endParaRPr sz="1350">
                <a:solidFill>
                  <a:schemeClr val="lt1"/>
                </a:solidFill>
                <a:latin typeface="Roboto"/>
                <a:ea typeface="Roboto"/>
                <a:cs typeface="Roboto"/>
                <a:sym typeface="Roboto"/>
              </a:endParaRPr>
            </a:p>
          </p:txBody>
        </p:sp>
        <p:sp>
          <p:nvSpPr>
            <p:cNvPr id="61" name="Google Shape;61;p4">
              <a:hlinkClick r:id="rId5" action="ppaction://hlinksldjump"/>
            </p:cNvPr>
            <p:cNvSpPr txBox="1"/>
            <p:nvPr/>
          </p:nvSpPr>
          <p:spPr>
            <a:xfrm>
              <a:off x="454396" y="6581924"/>
              <a:ext cx="765739" cy="153888"/>
            </a:xfrm>
            <a:prstGeom prst="rect">
              <a:avLst/>
            </a:prstGeom>
            <a:noFill/>
            <a:ln>
              <a:noFill/>
            </a:ln>
          </p:spPr>
          <p:txBody>
            <a:bodyPr spcFirstLastPara="1" wrap="square" lIns="0" tIns="0" rIns="0" bIns="0" anchor="t" anchorCtr="0">
              <a:spAutoFit/>
            </a:bodyPr>
            <a:lstStyle/>
            <a:p>
              <a:r>
                <a:rPr lang="en-GB" sz="750" b="1">
                  <a:solidFill>
                    <a:schemeClr val="dk1"/>
                  </a:solidFill>
                  <a:latin typeface="Roboto"/>
                  <a:ea typeface="Roboto"/>
                  <a:cs typeface="Roboto"/>
                  <a:sym typeface="Roboto"/>
                </a:rPr>
                <a:t>Contents</a:t>
              </a:r>
              <a:endParaRPr sz="1050"/>
            </a:p>
          </p:txBody>
        </p:sp>
      </p:grpSp>
    </p:spTree>
    <p:extLst>
      <p:ext uri="{BB962C8B-B14F-4D97-AF65-F5344CB8AC3E}">
        <p14:creationId xmlns:p14="http://schemas.microsoft.com/office/powerpoint/2010/main" val="21110161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childTnLst>
                                </p:cTn>
                              </p:par>
                              <p:par>
                                <p:cTn id="8" presetID="10" presetClass="entr" presetSubtype="0" fill="hold" nodeType="withEffect">
                                  <p:stCondLst>
                                    <p:cond delay="1000"/>
                                  </p:stCondLst>
                                  <p:childTnLst>
                                    <p:set>
                                      <p:cBhvr>
                                        <p:cTn id="9" dur="1" fill="hold">
                                          <p:stCondLst>
                                            <p:cond delay="0"/>
                                          </p:stCondLst>
                                        </p:cTn>
                                        <p:tgtEl>
                                          <p:spTgt spid="56">
                                            <p:txEl>
                                              <p:pRg st="0" end="0"/>
                                            </p:txEl>
                                          </p:spTgt>
                                        </p:tgtEl>
                                        <p:attrNameLst>
                                          <p:attrName>style.visibility</p:attrName>
                                        </p:attrNameLst>
                                      </p:cBhvr>
                                      <p:to>
                                        <p:strVal val="visible"/>
                                      </p:to>
                                    </p:set>
                                    <p:animEffect transition="in" filter="fade">
                                      <p:cBhvr>
                                        <p:cTn id="10" dur="500"/>
                                        <p:tgtEl>
                                          <p:spTgt spid="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Grammar, Punctuation and Spelling: Monday 12</a:t>
            </a:r>
            <a:r>
              <a:rPr lang="en-GB" baseline="30000" dirty="0"/>
              <a:t>th</a:t>
            </a:r>
            <a:r>
              <a:rPr lang="en-GB"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Grammar, punctuation and spelling consists of two papers.</a:t>
            </a:r>
          </a:p>
          <a:p>
            <a:pPr marL="114300" indent="0">
              <a:buNone/>
            </a:pPr>
            <a:endParaRPr lang="en-GB" dirty="0"/>
          </a:p>
          <a:p>
            <a:r>
              <a:rPr lang="en-GB" dirty="0"/>
              <a:t>Paper 1 focuses on all three elements (grammar, punctuation and spelling or GPS).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A06471C-ED3A-7840-A52D-A10ED78927C5}"/>
              </a:ext>
            </a:extLst>
          </p:cNvPr>
          <p:cNvPicPr>
            <a:picLocks noChangeAspect="1"/>
          </p:cNvPicPr>
          <p:nvPr/>
        </p:nvPicPr>
        <p:blipFill>
          <a:blip r:embed="rId3"/>
          <a:stretch>
            <a:fillRect/>
          </a:stretch>
        </p:blipFill>
        <p:spPr>
          <a:xfrm>
            <a:off x="1067366" y="3881764"/>
            <a:ext cx="4609317" cy="1044867"/>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53838FE3-3647-7C45-AAE0-3A802657FF93}"/>
              </a:ext>
            </a:extLst>
          </p:cNvPr>
          <p:cNvPicPr>
            <a:picLocks noChangeAspect="1"/>
          </p:cNvPicPr>
          <p:nvPr/>
        </p:nvPicPr>
        <p:blipFill>
          <a:blip r:embed="rId4"/>
          <a:stretch>
            <a:fillRect/>
          </a:stretch>
        </p:blipFill>
        <p:spPr>
          <a:xfrm>
            <a:off x="224011" y="1208573"/>
            <a:ext cx="4211735" cy="170532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1809F75A-971B-3B4F-AE8C-CD179C22E67F}"/>
              </a:ext>
            </a:extLst>
          </p:cNvPr>
          <p:cNvPicPr>
            <a:picLocks noChangeAspect="1"/>
          </p:cNvPicPr>
          <p:nvPr/>
        </p:nvPicPr>
        <p:blipFill>
          <a:blip r:embed="rId5"/>
          <a:stretch>
            <a:fillRect/>
          </a:stretch>
        </p:blipFill>
        <p:spPr>
          <a:xfrm>
            <a:off x="4086769" y="2846037"/>
            <a:ext cx="4833220" cy="873724"/>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grpSp>
        <p:nvGrpSpPr>
          <p:cNvPr id="5" name="Group 4">
            <a:extLst>
              <a:ext uri="{FF2B5EF4-FFF2-40B4-BE49-F238E27FC236}">
                <a16:creationId xmlns:a16="http://schemas.microsoft.com/office/drawing/2014/main" id="{32506F66-DA2B-4F27-8604-E2CE54DA20FA}"/>
              </a:ext>
            </a:extLst>
          </p:cNvPr>
          <p:cNvGrpSpPr/>
          <p:nvPr/>
        </p:nvGrpSpPr>
        <p:grpSpPr>
          <a:xfrm>
            <a:off x="1462720" y="1643017"/>
            <a:ext cx="5284503" cy="3265865"/>
            <a:chOff x="1462720" y="1643017"/>
            <a:chExt cx="5284503" cy="3265865"/>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3070218" y="1643017"/>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6122035" y="3312484"/>
              <a:ext cx="625188"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sym typeface="Wingdings" panose="05000000000000000000" pitchFamily="2" charset="2"/>
                </a:rPr>
                <a:t>over</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1462720" y="4511399"/>
              <a:ext cx="3618046" cy="3974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t>
              </a:r>
              <a:r>
                <a:rPr lang="en-GB" sz="1200" dirty="0"/>
                <a:t>We were disturbed by the noise of the traffic.</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Grammar, Punctuation and Spelling: Paper 2 (spelling)</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8</a:t>
            </a:fld>
            <a:endParaRPr lang="en"/>
          </a:p>
        </p:txBody>
      </p:sp>
      <p:pic>
        <p:nvPicPr>
          <p:cNvPr id="7" name="Picture 6">
            <a:extLst>
              <a:ext uri="{FF2B5EF4-FFF2-40B4-BE49-F238E27FC236}">
                <a16:creationId xmlns:a16="http://schemas.microsoft.com/office/drawing/2014/main" id="{5907B87B-5176-014A-8053-7721F8BE78EB}"/>
              </a:ext>
            </a:extLst>
          </p:cNvPr>
          <p:cNvPicPr>
            <a:picLocks noChangeAspect="1"/>
          </p:cNvPicPr>
          <p:nvPr/>
        </p:nvPicPr>
        <p:blipFill>
          <a:blip r:embed="rId3"/>
          <a:stretch>
            <a:fillRect/>
          </a:stretch>
        </p:blipFill>
        <p:spPr>
          <a:xfrm>
            <a:off x="311700" y="1912931"/>
            <a:ext cx="4068123" cy="1923937"/>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D9833AA-D6EA-4A47-9007-84D4E4402F4F}"/>
              </a:ext>
            </a:extLst>
          </p:cNvPr>
          <p:cNvPicPr>
            <a:picLocks noChangeAspect="1"/>
          </p:cNvPicPr>
          <p:nvPr/>
        </p:nvPicPr>
        <p:blipFill>
          <a:blip r:embed="rId4"/>
          <a:stretch>
            <a:fillRect/>
          </a:stretch>
        </p:blipFill>
        <p:spPr>
          <a:xfrm>
            <a:off x="5729435" y="2227458"/>
            <a:ext cx="2455248" cy="231515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Tuesday 13</a:t>
            </a:r>
            <a:r>
              <a:rPr lang="en-GB" baseline="30000" dirty="0"/>
              <a:t>th</a:t>
            </a:r>
            <a:r>
              <a:rPr lang="en-GB"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9</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1294</TotalTime>
  <Words>2174</Words>
  <Application>Microsoft Office PowerPoint</Application>
  <PresentationFormat>On-screen Show (16:9)</PresentationFormat>
  <Paragraphs>233</Paragraphs>
  <Slides>26</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Roboto</vt:lpstr>
      <vt:lpstr>Cambria Math</vt:lpstr>
      <vt:lpstr>Wingdings</vt:lpstr>
      <vt:lpstr>Arial</vt:lpstr>
      <vt:lpstr>Nunito Sans SemiBold</vt:lpstr>
      <vt:lpstr>Roboto Black</vt:lpstr>
      <vt:lpstr>Nunito</vt:lpstr>
      <vt:lpstr>TSL</vt:lpstr>
      <vt:lpstr>PowerPoint Presentation</vt:lpstr>
      <vt:lpstr>What are the SATs? </vt:lpstr>
      <vt:lpstr>When and how the SATs are completed</vt:lpstr>
      <vt:lpstr>The results</vt:lpstr>
      <vt:lpstr>Grammar, Punctuation and Spelling: Monday 12th May</vt:lpstr>
      <vt:lpstr>Grammar, Punctuation and Spelling: Paper 1 (GPS)</vt:lpstr>
      <vt:lpstr>Grammar, Punctuation and Spelling: Paper 1 (GPS)</vt:lpstr>
      <vt:lpstr>Grammar, Punctuation and Spelling: Paper 2 (spelling)</vt:lpstr>
      <vt:lpstr>Reading: Tuesday 13th May </vt:lpstr>
      <vt:lpstr>Reading </vt:lpstr>
      <vt:lpstr>Reading </vt:lpstr>
      <vt:lpstr>Reading </vt:lpstr>
      <vt:lpstr>Reading </vt:lpstr>
      <vt:lpstr>Maths: Wednesday 14th May and Thursday 15th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PowerPoint Presentation</vt:lpstr>
      <vt:lpstr>Things to remember about SATs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Louise Bunch</dc:creator>
  <cp:lastModifiedBy>Louise Bunch</cp:lastModifiedBy>
  <cp:revision>21</cp:revision>
  <dcterms:modified xsi:type="dcterms:W3CDTF">2025-03-30T21:59:12Z</dcterms:modified>
</cp:coreProperties>
</file>