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70" r:id="rId7"/>
    <p:sldId id="276" r:id="rId8"/>
    <p:sldId id="277" r:id="rId9"/>
    <p:sldId id="271" r:id="rId10"/>
    <p:sldId id="258" r:id="rId11"/>
    <p:sldId id="274" r:id="rId12"/>
    <p:sldId id="259" r:id="rId13"/>
    <p:sldId id="260" r:id="rId14"/>
    <p:sldId id="261" r:id="rId15"/>
    <p:sldId id="263" r:id="rId16"/>
    <p:sldId id="267" r:id="rId17"/>
    <p:sldId id="275" r:id="rId18"/>
    <p:sldId id="266"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fld id="{AE8800AD-2780-4177-8042-B5A6005B9EFB}" type="datetimeFigureOut">
              <a:rPr lang="en-GB" smtClean="0"/>
              <a:pPr/>
              <a:t>10/09/2025</a:t>
            </a:fld>
            <a:endParaRPr lang="en-GB" dirty="0"/>
          </a:p>
        </p:txBody>
      </p:sp>
      <p:sp>
        <p:nvSpPr>
          <p:cNvPr id="16" name="Slide Number Placeholder 15"/>
          <p:cNvSpPr>
            <a:spLocks noGrp="1"/>
          </p:cNvSpPr>
          <p:nvPr>
            <p:ph type="sldNum" sz="quarter" idx="11"/>
          </p:nvPr>
        </p:nvSpPr>
        <p:spPr/>
        <p:txBody>
          <a:bodyPr/>
          <a:lstStyle/>
          <a:p>
            <a:fld id="{BFD6B6A4-7C50-4D1D-86FB-4027C5A92936}" type="slidenum">
              <a:rPr lang="en-GB" smtClean="0"/>
              <a:pPr/>
              <a:t>‹#›</a:t>
            </a:fld>
            <a:endParaRPr lang="en-GB" dirty="0"/>
          </a:p>
        </p:txBody>
      </p:sp>
      <p:sp>
        <p:nvSpPr>
          <p:cNvPr id="17" name="Footer Placeholder 16"/>
          <p:cNvSpPr>
            <a:spLocks noGrp="1"/>
          </p:cNvSpPr>
          <p:nvPr>
            <p:ph type="ftr" sz="quarter" idx="12"/>
          </p:nvPr>
        </p:nvSpPr>
        <p:spPr/>
        <p:txBody>
          <a:bodyPr/>
          <a:lstStyle/>
          <a:p>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8800AD-2780-4177-8042-B5A6005B9EFB}" type="datetimeFigureOut">
              <a:rPr lang="en-GB" smtClean="0"/>
              <a:pPr/>
              <a:t>10/09/2025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D6B6A4-7C50-4D1D-86FB-4027C5A92936}"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E8800AD-2780-4177-8042-B5A6005B9EFB}" type="datetimeFigureOut">
              <a:rPr lang="en-GB" smtClean="0"/>
              <a:pPr/>
              <a:t>10/09/2025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D6B6A4-7C50-4D1D-86FB-4027C5A92936}"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AE8800AD-2780-4177-8042-B5A6005B9EFB}" type="datetimeFigureOut">
              <a:rPr lang="en-GB" smtClean="0"/>
              <a:pPr/>
              <a:t>10/09/2025</a:t>
            </a:fld>
            <a:endParaRPr lang="en-GB" dirty="0"/>
          </a:p>
        </p:txBody>
      </p:sp>
      <p:sp>
        <p:nvSpPr>
          <p:cNvPr id="15" name="Slide Number Placeholder 14"/>
          <p:cNvSpPr>
            <a:spLocks noGrp="1"/>
          </p:cNvSpPr>
          <p:nvPr>
            <p:ph type="sldNum" sz="quarter" idx="15"/>
          </p:nvPr>
        </p:nvSpPr>
        <p:spPr/>
        <p:txBody>
          <a:bodyPr/>
          <a:lstStyle>
            <a:lvl1pPr algn="ctr">
              <a:defRPr/>
            </a:lvl1pPr>
          </a:lstStyle>
          <a:p>
            <a:fld id="{BFD6B6A4-7C50-4D1D-86FB-4027C5A92936}" type="slidenum">
              <a:rPr lang="en-GB" smtClean="0"/>
              <a:pPr/>
              <a:t>‹#›</a:t>
            </a:fld>
            <a:endParaRPr lang="en-GB" dirty="0"/>
          </a:p>
        </p:txBody>
      </p:sp>
      <p:sp>
        <p:nvSpPr>
          <p:cNvPr id="16" name="Footer Placeholder 15"/>
          <p:cNvSpPr>
            <a:spLocks noGrp="1"/>
          </p:cNvSpPr>
          <p:nvPr>
            <p:ph type="ftr" sz="quarter" idx="16"/>
          </p:nvPr>
        </p:nvSpPr>
        <p:spPr/>
        <p:txBody>
          <a:bodyPr/>
          <a:lstStyle/>
          <a:p>
            <a:endParaRPr lang="en-GB" dirty="0"/>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E8800AD-2780-4177-8042-B5A6005B9EFB}" type="datetimeFigureOut">
              <a:rPr lang="en-GB" smtClean="0"/>
              <a:pPr/>
              <a:t>10/09/2025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FD6B6A4-7C50-4D1D-86FB-4027C5A92936}" type="slidenum">
              <a:rPr lang="en-GB" smtClean="0"/>
              <a:pPr/>
              <a:t>‹#›</a:t>
            </a:fld>
            <a:endParaRPr lang="en-GB"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E8800AD-2780-4177-8042-B5A6005B9EFB}" type="datetimeFigureOut">
              <a:rPr lang="en-GB" smtClean="0"/>
              <a:pPr/>
              <a:t>10/09/2025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FD6B6A4-7C50-4D1D-86FB-4027C5A92936}" type="slidenum">
              <a:rPr lang="en-GB" smtClean="0"/>
              <a:pPr/>
              <a:t>‹#›</a:t>
            </a:fld>
            <a:endParaRPr lang="en-GB" dirty="0"/>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FD6B6A4-7C50-4D1D-86FB-4027C5A92936}" type="slidenum">
              <a:rPr lang="en-GB" smtClean="0"/>
              <a:pPr/>
              <a:t>‹#›</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7" name="Date Placeholder 6"/>
          <p:cNvSpPr>
            <a:spLocks noGrp="1"/>
          </p:cNvSpPr>
          <p:nvPr>
            <p:ph type="dt" sz="half" idx="10"/>
          </p:nvPr>
        </p:nvSpPr>
        <p:spPr/>
        <p:txBody>
          <a:bodyPr/>
          <a:lstStyle/>
          <a:p>
            <a:fld id="{AE8800AD-2780-4177-8042-B5A6005B9EFB}" type="datetimeFigureOut">
              <a:rPr lang="en-GB" smtClean="0"/>
              <a:pPr/>
              <a:t>10/09/2025</a:t>
            </a:fld>
            <a:endParaRPr lang="en-GB"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8800AD-2780-4177-8042-B5A6005B9EFB}" type="datetimeFigureOut">
              <a:rPr lang="en-GB" smtClean="0"/>
              <a:pPr/>
              <a:t>10/09/2025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FD6B6A4-7C50-4D1D-86FB-4027C5A92936}" type="slidenum">
              <a:rPr lang="en-GB" smtClean="0"/>
              <a:pPr/>
              <a:t>‹#›</a:t>
            </a:fld>
            <a:endParaRPr lang="en-GB" dirty="0"/>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8800AD-2780-4177-8042-B5A6005B9EFB}" type="datetimeFigureOut">
              <a:rPr lang="en-GB" smtClean="0"/>
              <a:pPr/>
              <a:t>10/09/2025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FD6B6A4-7C50-4D1D-86FB-4027C5A92936}"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AE8800AD-2780-4177-8042-B5A6005B9EFB}" type="datetimeFigureOut">
              <a:rPr lang="en-GB" smtClean="0"/>
              <a:pPr/>
              <a:t>10/09/2025</a:t>
            </a:fld>
            <a:endParaRPr lang="en-GB" dirty="0"/>
          </a:p>
        </p:txBody>
      </p:sp>
      <p:sp>
        <p:nvSpPr>
          <p:cNvPr id="9" name="Slide Number Placeholder 8"/>
          <p:cNvSpPr>
            <a:spLocks noGrp="1"/>
          </p:cNvSpPr>
          <p:nvPr>
            <p:ph type="sldNum" sz="quarter" idx="15"/>
          </p:nvPr>
        </p:nvSpPr>
        <p:spPr/>
        <p:txBody>
          <a:bodyPr/>
          <a:lstStyle/>
          <a:p>
            <a:fld id="{BFD6B6A4-7C50-4D1D-86FB-4027C5A92936}" type="slidenum">
              <a:rPr lang="en-GB" smtClean="0"/>
              <a:pPr/>
              <a:t>‹#›</a:t>
            </a:fld>
            <a:endParaRPr lang="en-GB" dirty="0"/>
          </a:p>
        </p:txBody>
      </p:sp>
      <p:sp>
        <p:nvSpPr>
          <p:cNvPr id="10" name="Footer Placeholder 9"/>
          <p:cNvSpPr>
            <a:spLocks noGrp="1"/>
          </p:cNvSpPr>
          <p:nvPr>
            <p:ph type="ftr" sz="quarter" idx="16"/>
          </p:nvPr>
        </p:nvSpPr>
        <p:spPr/>
        <p:txBody>
          <a:bodyPr/>
          <a:lstStyle/>
          <a:p>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AE8800AD-2780-4177-8042-B5A6005B9EFB}" type="datetimeFigureOut">
              <a:rPr lang="en-GB" smtClean="0"/>
              <a:pPr/>
              <a:t>10/09/2025</a:t>
            </a:fld>
            <a:endParaRPr lang="en-GB" dirty="0"/>
          </a:p>
        </p:txBody>
      </p:sp>
      <p:sp>
        <p:nvSpPr>
          <p:cNvPr id="9" name="Slide Number Placeholder 8"/>
          <p:cNvSpPr>
            <a:spLocks noGrp="1"/>
          </p:cNvSpPr>
          <p:nvPr>
            <p:ph type="sldNum" sz="quarter" idx="11"/>
          </p:nvPr>
        </p:nvSpPr>
        <p:spPr/>
        <p:txBody>
          <a:bodyPr/>
          <a:lstStyle/>
          <a:p>
            <a:fld id="{BFD6B6A4-7C50-4D1D-86FB-4027C5A92936}" type="slidenum">
              <a:rPr lang="en-GB" smtClean="0"/>
              <a:pPr/>
              <a:t>‹#›</a:t>
            </a:fld>
            <a:endParaRPr lang="en-GB" dirty="0"/>
          </a:p>
        </p:txBody>
      </p:sp>
      <p:sp>
        <p:nvSpPr>
          <p:cNvPr id="10" name="Footer Placeholder 9"/>
          <p:cNvSpPr>
            <a:spLocks noGrp="1"/>
          </p:cNvSpPr>
          <p:nvPr>
            <p:ph type="ftr" sz="quarter" idx="12"/>
          </p:nvPr>
        </p:nvSpPr>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E8800AD-2780-4177-8042-B5A6005B9EFB}" type="datetimeFigureOut">
              <a:rPr lang="en-GB" smtClean="0"/>
              <a:pPr/>
              <a:t>10/09/2025</a:t>
            </a:fld>
            <a:endParaRPr lang="en-GB"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GB"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FD6B6A4-7C50-4D1D-86FB-4027C5A92936}" type="slidenum">
              <a:rPr lang="en-GB" smtClean="0"/>
              <a:pPr/>
              <a:t>‹#›</a:t>
            </a:fld>
            <a:endParaRPr lang="en-GB"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068960"/>
            <a:ext cx="8305800" cy="1440160"/>
          </a:xfrm>
          <a:solidFill>
            <a:schemeClr val="bg2"/>
          </a:solidFill>
          <a:ln>
            <a:solidFill>
              <a:schemeClr val="bg1"/>
            </a:solidFill>
          </a:ln>
        </p:spPr>
        <p:txBody>
          <a:bodyPr>
            <a:normAutofit fontScale="92500" lnSpcReduction="20000"/>
          </a:bodyPr>
          <a:lstStyle/>
          <a:p>
            <a:r>
              <a:rPr lang="en-GB" sz="5400" b="1" dirty="0">
                <a:solidFill>
                  <a:srgbClr val="FF0000"/>
                </a:solidFill>
                <a:latin typeface="+mj-lt"/>
              </a:rPr>
              <a:t>Welcome to Year 3!</a:t>
            </a:r>
          </a:p>
          <a:p>
            <a:r>
              <a:rPr lang="en-GB" sz="4800" b="1" i="1" dirty="0">
                <a:solidFill>
                  <a:srgbClr val="FF0000"/>
                </a:solidFill>
                <a:latin typeface="+mj-lt"/>
              </a:rPr>
              <a:t>Meeting for Parents</a:t>
            </a:r>
          </a:p>
        </p:txBody>
      </p:sp>
      <p:pic>
        <p:nvPicPr>
          <p:cNvPr id="6" name="Picture 5" descr="logo.png"/>
          <p:cNvPicPr>
            <a:picLocks noChangeAspect="1"/>
          </p:cNvPicPr>
          <p:nvPr/>
        </p:nvPicPr>
        <p:blipFill>
          <a:blip r:embed="rId2" cstate="print"/>
          <a:stretch>
            <a:fillRect/>
          </a:stretch>
        </p:blipFill>
        <p:spPr>
          <a:xfrm>
            <a:off x="3491880" y="620688"/>
            <a:ext cx="2010524" cy="2102674"/>
          </a:xfrm>
          <a:prstGeom prst="rect">
            <a:avLst/>
          </a:prstGeom>
        </p:spPr>
      </p:pic>
      <p:pic>
        <p:nvPicPr>
          <p:cNvPr id="7" name="Picture 6" descr="logo.png"/>
          <p:cNvPicPr>
            <a:picLocks noChangeAspect="1"/>
          </p:cNvPicPr>
          <p:nvPr/>
        </p:nvPicPr>
        <p:blipFill>
          <a:blip r:embed="rId3" cstate="print"/>
          <a:stretch>
            <a:fillRect/>
          </a:stretch>
        </p:blipFill>
        <p:spPr>
          <a:xfrm>
            <a:off x="3491880" y="620688"/>
            <a:ext cx="2010524" cy="2102674"/>
          </a:xfrm>
          <a:prstGeom prst="rect">
            <a:avLst/>
          </a:prstGeom>
        </p:spPr>
      </p:pic>
      <p:pic>
        <p:nvPicPr>
          <p:cNvPr id="8" name="Picture 4" descr="C:\Users\Sarah Warshow\AppData\Local\Microsoft\Windows\Temporary Internet Files\Content.IE5\J3LTOLTC\MC900290673[1].wmf"/>
          <p:cNvPicPr>
            <a:picLocks noChangeAspect="1" noChangeArrowheads="1"/>
          </p:cNvPicPr>
          <p:nvPr/>
        </p:nvPicPr>
        <p:blipFill>
          <a:blip r:embed="rId4" cstate="print"/>
          <a:srcRect/>
          <a:stretch>
            <a:fillRect/>
          </a:stretch>
        </p:blipFill>
        <p:spPr bwMode="auto">
          <a:xfrm>
            <a:off x="903867" y="4877166"/>
            <a:ext cx="2474829" cy="1449447"/>
          </a:xfrm>
          <a:prstGeom prst="rect">
            <a:avLst/>
          </a:prstGeom>
          <a:noFill/>
        </p:spPr>
      </p:pic>
      <p:pic>
        <p:nvPicPr>
          <p:cNvPr id="9" name="Picture 3" descr="C:\Users\Sarah Warshow\AppData\Local\Microsoft\Windows\Temporary Internet Files\Content.IE5\J3LTOLTC\MC900237619[1].wmf"/>
          <p:cNvPicPr>
            <a:picLocks noChangeAspect="1" noChangeArrowheads="1"/>
          </p:cNvPicPr>
          <p:nvPr/>
        </p:nvPicPr>
        <p:blipFill>
          <a:blip r:embed="rId5" cstate="print"/>
          <a:srcRect/>
          <a:stretch>
            <a:fillRect/>
          </a:stretch>
        </p:blipFill>
        <p:spPr bwMode="auto">
          <a:xfrm>
            <a:off x="6300192" y="4644563"/>
            <a:ext cx="1000132" cy="166584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145360"/>
          </a:xfrm>
          <a:ln>
            <a:solidFill>
              <a:srgbClr val="FF0000"/>
            </a:solidFill>
          </a:ln>
        </p:spPr>
        <p:txBody>
          <a:bodyPr>
            <a:normAutofit fontScale="85000" lnSpcReduction="20000"/>
          </a:bodyPr>
          <a:lstStyle/>
          <a:p>
            <a:pPr>
              <a:buFont typeface="Arial" pitchFamily="34" charset="0"/>
              <a:buChar char="•"/>
            </a:pPr>
            <a:r>
              <a:rPr lang="en-GB" sz="1600" u="sng" dirty="0"/>
              <a:t>Uniform</a:t>
            </a:r>
            <a:r>
              <a:rPr lang="en-GB" sz="1600" dirty="0"/>
              <a:t> – Children should come to school in full school uniform each day with long hair tied up.  Shoes should have a strap or laces, no slip on shoes or pumps.  Please ensure hair accessories are suitable for school.</a:t>
            </a:r>
          </a:p>
          <a:p>
            <a:pPr>
              <a:buNone/>
            </a:pPr>
            <a:endParaRPr lang="en-GB" sz="1600" dirty="0"/>
          </a:p>
          <a:p>
            <a:pPr>
              <a:buFont typeface="Arial" pitchFamily="34" charset="0"/>
              <a:buChar char="•"/>
            </a:pPr>
            <a:r>
              <a:rPr lang="en-GB" sz="1600" u="sng" dirty="0"/>
              <a:t>Homework</a:t>
            </a:r>
            <a:r>
              <a:rPr lang="en-GB" sz="1600" dirty="0"/>
              <a:t> – Maths and English homework should be completed weekly.  New Maths and English will be available on Fridays to be completed by the following Tuesday.  There will be new challenge homework each half term, with children aiming to complete at least 30points.  Children who do not complete homework at home will be given time during a lunchtime to complete it.</a:t>
            </a:r>
          </a:p>
          <a:p>
            <a:pPr>
              <a:buFont typeface="Arial" pitchFamily="34" charset="0"/>
              <a:buChar char="•"/>
            </a:pPr>
            <a:endParaRPr lang="en-GB" sz="1600" dirty="0"/>
          </a:p>
          <a:p>
            <a:pPr>
              <a:buFont typeface="Arial" pitchFamily="34" charset="0"/>
              <a:buChar char="•"/>
            </a:pPr>
            <a:r>
              <a:rPr lang="en-GB" sz="1600" u="sng" dirty="0"/>
              <a:t>Reading Books/ Contact books </a:t>
            </a:r>
            <a:r>
              <a:rPr lang="en-GB" sz="1600" dirty="0"/>
              <a:t>– Reading and contact books should be in school each day.  Contact books will be checked every Monday and children will be heard read by an adult regularly in school.  Please write in and sign to indicate when your child has read.  Children should be reading to an adult at least 3 times a week.</a:t>
            </a:r>
          </a:p>
          <a:p>
            <a:pPr>
              <a:buFont typeface="Arial" pitchFamily="34" charset="0"/>
              <a:buChar char="•"/>
            </a:pPr>
            <a:endParaRPr lang="en-GB" sz="1600" dirty="0"/>
          </a:p>
          <a:p>
            <a:pPr>
              <a:buFont typeface="Arial" pitchFamily="34" charset="0"/>
              <a:buChar char="•"/>
            </a:pPr>
            <a:r>
              <a:rPr lang="en-GB" sz="1600" u="sng" dirty="0"/>
              <a:t>P.E. Kit </a:t>
            </a:r>
            <a:r>
              <a:rPr lang="en-GB" sz="1600" dirty="0"/>
              <a:t>– PE days will be Tuesdays and Wednesdays for the Autumn term, and the children should come to school in their PE kits.  At present, all PE lessons will be outside.  Children will therefore need trainers, and a tracksuit/jogging bottoms/jumper is recommended.  Earrings will need to be removed for all PE lessons.  PE lessons can sometimes change, with this being communicated with parents via Dojo/text.</a:t>
            </a:r>
          </a:p>
          <a:p>
            <a:pPr>
              <a:buFont typeface="Arial" pitchFamily="34" charset="0"/>
              <a:buChar char="•"/>
            </a:pPr>
            <a:endParaRPr lang="en-GB" sz="1600" dirty="0"/>
          </a:p>
          <a:p>
            <a:pPr>
              <a:buFont typeface="Arial" pitchFamily="34" charset="0"/>
              <a:buChar char="•"/>
            </a:pPr>
            <a:r>
              <a:rPr lang="en-GB" sz="1600" u="sng" dirty="0"/>
              <a:t>Water bottles </a:t>
            </a:r>
            <a:r>
              <a:rPr lang="en-GB" sz="1600" dirty="0"/>
              <a:t>– Please ensure your child has a water bottle in school every day.  Water bottles will be sent home with the children at the end of each day.</a:t>
            </a:r>
          </a:p>
          <a:p>
            <a:pPr>
              <a:buFont typeface="Arial" pitchFamily="34" charset="0"/>
              <a:buChar char="•"/>
            </a:pPr>
            <a:endParaRPr lang="en-GB" sz="1600" dirty="0"/>
          </a:p>
          <a:p>
            <a:pPr>
              <a:buFont typeface="Arial" pitchFamily="34" charset="0"/>
              <a:buChar char="•"/>
            </a:pPr>
            <a:r>
              <a:rPr lang="en-GB" sz="1600" u="sng" dirty="0"/>
              <a:t>Pencil cases </a:t>
            </a:r>
            <a:r>
              <a:rPr lang="en-GB" sz="1600" dirty="0"/>
              <a:t>– Pencil cases should be clear, with stationery including glue sticks, white board pens and purple pens.  Pencil cases will be sent home each half term to be refilled.</a:t>
            </a:r>
          </a:p>
          <a:p>
            <a:pPr>
              <a:buFont typeface="Arial" pitchFamily="34" charset="0"/>
              <a:buChar char="•"/>
            </a:pPr>
            <a:endParaRPr lang="en-GB" dirty="0"/>
          </a:p>
          <a:p>
            <a:pPr>
              <a:buFont typeface="Arial" pitchFamily="34" charset="0"/>
              <a:buChar char="•"/>
            </a:pPr>
            <a:endParaRPr lang="en-GB" dirty="0"/>
          </a:p>
          <a:p>
            <a:pPr>
              <a:buNone/>
            </a:pPr>
            <a:endParaRPr lang="en-GB" dirty="0"/>
          </a:p>
        </p:txBody>
      </p:sp>
      <p:sp>
        <p:nvSpPr>
          <p:cNvPr id="3" name="Title 2"/>
          <p:cNvSpPr>
            <a:spLocks noGrp="1"/>
          </p:cNvSpPr>
          <p:nvPr>
            <p:ph type="title"/>
          </p:nvPr>
        </p:nvSpPr>
        <p:spPr>
          <a:solidFill>
            <a:srgbClr val="FF0000"/>
          </a:solidFill>
        </p:spPr>
        <p:txBody>
          <a:bodyPr/>
          <a:lstStyle/>
          <a:p>
            <a:pPr algn="ctr"/>
            <a:r>
              <a:rPr lang="en-GB" dirty="0"/>
              <a:t>Expectations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Autofit/>
          </a:bodyPr>
          <a:lstStyle/>
          <a:p>
            <a:r>
              <a:rPr lang="en-GB" sz="2800" dirty="0"/>
              <a:t>Working Towards the expected standard</a:t>
            </a:r>
          </a:p>
          <a:p>
            <a:endParaRPr lang="en-GB" sz="2800" dirty="0"/>
          </a:p>
          <a:p>
            <a:r>
              <a:rPr lang="en-GB" sz="2800" dirty="0"/>
              <a:t>Working At the expected standard</a:t>
            </a:r>
          </a:p>
          <a:p>
            <a:endParaRPr lang="en-GB" sz="2800" dirty="0"/>
          </a:p>
          <a:p>
            <a:r>
              <a:rPr lang="en-GB" sz="2800" dirty="0"/>
              <a:t>Working Above the expected standard</a:t>
            </a:r>
          </a:p>
        </p:txBody>
      </p:sp>
      <p:sp>
        <p:nvSpPr>
          <p:cNvPr id="3" name="Title 2"/>
          <p:cNvSpPr>
            <a:spLocks noGrp="1"/>
          </p:cNvSpPr>
          <p:nvPr>
            <p:ph type="title"/>
          </p:nvPr>
        </p:nvSpPr>
        <p:spPr>
          <a:solidFill>
            <a:srgbClr val="FF0000"/>
          </a:solidFill>
        </p:spPr>
        <p:txBody>
          <a:bodyPr>
            <a:normAutofit/>
          </a:bodyPr>
          <a:lstStyle/>
          <a:p>
            <a:pPr algn="ctr"/>
            <a:r>
              <a:rPr lang="en-GB" dirty="0"/>
              <a:t>Assessment Targets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rmAutofit/>
          </a:bodyPr>
          <a:lstStyle/>
          <a:p>
            <a:pPr>
              <a:buNone/>
            </a:pPr>
            <a:r>
              <a:rPr lang="en-GB" sz="2800" dirty="0">
                <a:latin typeface="+mj-lt"/>
              </a:rPr>
              <a:t>	Stone Age workshop – Monday 15</a:t>
            </a:r>
            <a:r>
              <a:rPr lang="en-GB" sz="2800" baseline="30000" dirty="0">
                <a:latin typeface="+mj-lt"/>
              </a:rPr>
              <a:t>th</a:t>
            </a:r>
            <a:r>
              <a:rPr lang="en-GB" sz="2800" dirty="0">
                <a:latin typeface="+mj-lt"/>
              </a:rPr>
              <a:t> September</a:t>
            </a:r>
          </a:p>
          <a:p>
            <a:pPr>
              <a:buNone/>
            </a:pPr>
            <a:endParaRPr lang="en-GB" sz="2800" dirty="0">
              <a:latin typeface="+mj-lt"/>
            </a:endParaRPr>
          </a:p>
          <a:p>
            <a:pPr>
              <a:buNone/>
            </a:pPr>
            <a:r>
              <a:rPr lang="en-GB" sz="2800" dirty="0">
                <a:latin typeface="+mj-lt"/>
              </a:rPr>
              <a:t>	Trips – tbc</a:t>
            </a:r>
          </a:p>
          <a:p>
            <a:pPr>
              <a:buNone/>
            </a:pPr>
            <a:endParaRPr lang="en-GB" sz="2800" dirty="0">
              <a:latin typeface="+mj-lt"/>
            </a:endParaRPr>
          </a:p>
          <a:p>
            <a:pPr>
              <a:buNone/>
            </a:pPr>
            <a:r>
              <a:rPr lang="en-GB" sz="2800" dirty="0">
                <a:latin typeface="+mj-lt"/>
              </a:rPr>
              <a:t>	Christmas concert – 9</a:t>
            </a:r>
            <a:r>
              <a:rPr lang="en-GB" sz="2800" baseline="30000" dirty="0">
                <a:latin typeface="+mj-lt"/>
              </a:rPr>
              <a:t>th</a:t>
            </a:r>
            <a:r>
              <a:rPr lang="en-GB" sz="2800" dirty="0">
                <a:latin typeface="+mj-lt"/>
              </a:rPr>
              <a:t> December</a:t>
            </a:r>
          </a:p>
          <a:p>
            <a:pPr>
              <a:buNone/>
            </a:pPr>
            <a:endParaRPr lang="en-GB" sz="2800" dirty="0">
              <a:latin typeface="+mj-lt"/>
            </a:endParaRPr>
          </a:p>
          <a:p>
            <a:pPr>
              <a:buNone/>
            </a:pPr>
            <a:r>
              <a:rPr lang="en-GB" sz="2800" dirty="0">
                <a:latin typeface="+mj-lt"/>
              </a:rPr>
              <a:t>	</a:t>
            </a:r>
            <a:endParaRPr lang="en-GB" sz="2400" dirty="0">
              <a:latin typeface="+mj-lt"/>
            </a:endParaRPr>
          </a:p>
        </p:txBody>
      </p:sp>
      <p:sp>
        <p:nvSpPr>
          <p:cNvPr id="3" name="Title 2"/>
          <p:cNvSpPr>
            <a:spLocks noGrp="1"/>
          </p:cNvSpPr>
          <p:nvPr>
            <p:ph type="title"/>
          </p:nvPr>
        </p:nvSpPr>
        <p:spPr>
          <a:solidFill>
            <a:srgbClr val="FF0000"/>
          </a:solidFill>
        </p:spPr>
        <p:txBody>
          <a:bodyPr/>
          <a:lstStyle/>
          <a:p>
            <a:pPr algn="ctr"/>
            <a:r>
              <a:rPr lang="en-GB" dirty="0"/>
              <a:t>School Trips &amp; Concerts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sz="2800" b="1" dirty="0"/>
              <a:t>Co-operation</a:t>
            </a:r>
          </a:p>
          <a:p>
            <a:endParaRPr lang="en-GB" sz="1000" b="1" dirty="0"/>
          </a:p>
          <a:p>
            <a:r>
              <a:rPr lang="en-GB" sz="2800" b="1" dirty="0"/>
              <a:t>Perseverance</a:t>
            </a:r>
          </a:p>
          <a:p>
            <a:endParaRPr lang="en-GB" sz="1100" b="1" dirty="0"/>
          </a:p>
          <a:p>
            <a:r>
              <a:rPr lang="en-GB" sz="2800" b="1" dirty="0"/>
              <a:t>Independence</a:t>
            </a:r>
          </a:p>
          <a:p>
            <a:endParaRPr lang="en-GB" sz="1400" b="1" dirty="0"/>
          </a:p>
          <a:p>
            <a:r>
              <a:rPr lang="en-GB" sz="2800" b="1" dirty="0"/>
              <a:t>Creativity</a:t>
            </a:r>
          </a:p>
          <a:p>
            <a:endParaRPr lang="en-GB" sz="1600" b="1" dirty="0"/>
          </a:p>
          <a:p>
            <a:r>
              <a:rPr lang="en-GB" sz="2800" b="1" dirty="0"/>
              <a:t>Motivation</a:t>
            </a:r>
          </a:p>
          <a:p>
            <a:endParaRPr lang="en-GB" sz="1600" b="1" dirty="0"/>
          </a:p>
          <a:p>
            <a:r>
              <a:rPr lang="en-GB" sz="2800" b="1" dirty="0"/>
              <a:t>Aspiration</a:t>
            </a:r>
          </a:p>
        </p:txBody>
      </p:sp>
      <p:sp>
        <p:nvSpPr>
          <p:cNvPr id="3" name="Title 2"/>
          <p:cNvSpPr>
            <a:spLocks noGrp="1"/>
          </p:cNvSpPr>
          <p:nvPr>
            <p:ph type="title"/>
          </p:nvPr>
        </p:nvSpPr>
        <p:spPr>
          <a:solidFill>
            <a:srgbClr val="FF0000"/>
          </a:solidFill>
        </p:spPr>
        <p:txBody>
          <a:bodyPr/>
          <a:lstStyle/>
          <a:p>
            <a:pPr algn="ctr"/>
            <a:r>
              <a:rPr lang="en-GB" dirty="0"/>
              <a:t>Our Challenge Values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lstStyle/>
          <a:p>
            <a:pPr algn="ctr"/>
            <a:r>
              <a:rPr lang="en-GB" dirty="0"/>
              <a:t>Class Dojo</a:t>
            </a:r>
          </a:p>
        </p:txBody>
      </p:sp>
      <p:pic>
        <p:nvPicPr>
          <p:cNvPr id="1030" name="Picture 6" descr="ClassDojo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5139" y="1484784"/>
            <a:ext cx="6293722" cy="495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714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142984"/>
            <a:ext cx="8229600" cy="4572000"/>
          </a:xfrm>
          <a:ln>
            <a:solidFill>
              <a:srgbClr val="FF0000"/>
            </a:solidFill>
          </a:ln>
        </p:spPr>
        <p:txBody>
          <a:bodyPr>
            <a:normAutofit fontScale="92500" lnSpcReduction="10000"/>
          </a:bodyPr>
          <a:lstStyle/>
          <a:p>
            <a:pPr algn="ctr">
              <a:buNone/>
            </a:pPr>
            <a:endParaRPr lang="en-GB" sz="4800" dirty="0"/>
          </a:p>
          <a:p>
            <a:pPr algn="ctr">
              <a:buNone/>
            </a:pPr>
            <a:endParaRPr lang="en-GB" sz="4800" dirty="0"/>
          </a:p>
          <a:p>
            <a:pPr algn="ctr">
              <a:buNone/>
            </a:pPr>
            <a:r>
              <a:rPr lang="en-GB" sz="4400" dirty="0">
                <a:latin typeface="+mj-lt"/>
              </a:rPr>
              <a:t>Thank you for reading </a:t>
            </a:r>
            <a:r>
              <a:rPr lang="en-GB" sz="4400">
                <a:latin typeface="+mj-lt"/>
              </a:rPr>
              <a:t>Year 3’s </a:t>
            </a:r>
            <a:r>
              <a:rPr lang="en-GB" sz="4400" dirty="0">
                <a:latin typeface="+mj-lt"/>
              </a:rPr>
              <a:t>‘Welcome to the Year Group’ meeting. We hope you found it useful.  Please contact me if you have any questions.</a:t>
            </a:r>
          </a:p>
        </p:txBody>
      </p:sp>
      <p:pic>
        <p:nvPicPr>
          <p:cNvPr id="4" name="Picture 3" descr="logo.png"/>
          <p:cNvPicPr>
            <a:picLocks noChangeAspect="1"/>
          </p:cNvPicPr>
          <p:nvPr/>
        </p:nvPicPr>
        <p:blipFill>
          <a:blip r:embed="rId2" cstate="print"/>
          <a:stretch>
            <a:fillRect/>
          </a:stretch>
        </p:blipFill>
        <p:spPr>
          <a:xfrm>
            <a:off x="3707904" y="836712"/>
            <a:ext cx="1462919" cy="1529970"/>
          </a:xfrm>
          <a:prstGeom prst="rect">
            <a:avLst/>
          </a:prstGeom>
        </p:spPr>
      </p:pic>
      <p:pic>
        <p:nvPicPr>
          <p:cNvPr id="5" name="Picture 4" descr="logo.png"/>
          <p:cNvPicPr>
            <a:picLocks noChangeAspect="1"/>
          </p:cNvPicPr>
          <p:nvPr/>
        </p:nvPicPr>
        <p:blipFill>
          <a:blip r:embed="rId3" cstate="print"/>
          <a:stretch>
            <a:fillRect/>
          </a:stretch>
        </p:blipFill>
        <p:spPr>
          <a:xfrm>
            <a:off x="3707904" y="836712"/>
            <a:ext cx="1462919" cy="15299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524000"/>
            <a:ext cx="8568952" cy="4572000"/>
          </a:xfrm>
          <a:ln>
            <a:solidFill>
              <a:srgbClr val="FF0000"/>
            </a:solidFill>
          </a:ln>
        </p:spPr>
        <p:txBody>
          <a:bodyPr>
            <a:normAutofit/>
          </a:bodyPr>
          <a:lstStyle/>
          <a:p>
            <a:r>
              <a:rPr lang="en-GB" b="1" i="1" dirty="0"/>
              <a:t>   </a:t>
            </a:r>
            <a:r>
              <a:rPr lang="en-GB" b="1" dirty="0">
                <a:latin typeface="+mj-lt"/>
              </a:rPr>
              <a:t>Topic themes for the year:</a:t>
            </a:r>
          </a:p>
          <a:p>
            <a:pPr>
              <a:buNone/>
            </a:pPr>
            <a:endParaRPr lang="en-GB" b="1" dirty="0">
              <a:latin typeface="+mj-lt"/>
            </a:endParaRPr>
          </a:p>
          <a:p>
            <a:pPr lvl="1"/>
            <a:r>
              <a:rPr lang="en-GB" b="1" dirty="0">
                <a:latin typeface="+mj-lt"/>
              </a:rPr>
              <a:t>Savage Stone Age</a:t>
            </a:r>
          </a:p>
          <a:p>
            <a:pPr marL="365760" lvl="1" indent="0">
              <a:buNone/>
            </a:pPr>
            <a:endParaRPr lang="en-GB" b="1" dirty="0">
              <a:latin typeface="+mj-lt"/>
            </a:endParaRPr>
          </a:p>
          <a:p>
            <a:pPr lvl="1"/>
            <a:r>
              <a:rPr lang="en-GB" b="1" dirty="0">
                <a:latin typeface="+mj-lt"/>
              </a:rPr>
              <a:t>Extreme Earth</a:t>
            </a:r>
          </a:p>
          <a:p>
            <a:pPr marL="365760" lvl="1" indent="0">
              <a:buNone/>
            </a:pPr>
            <a:endParaRPr lang="en-GB" b="1" dirty="0">
              <a:latin typeface="+mj-lt"/>
            </a:endParaRPr>
          </a:p>
          <a:p>
            <a:pPr lvl="1"/>
            <a:r>
              <a:rPr lang="en-GB" b="1" dirty="0">
                <a:latin typeface="+mj-lt"/>
              </a:rPr>
              <a:t>Egyptians</a:t>
            </a:r>
          </a:p>
          <a:p>
            <a:pPr lvl="1"/>
            <a:endParaRPr lang="en-GB" b="1" i="1" dirty="0"/>
          </a:p>
          <a:p>
            <a:endParaRPr lang="en-GB" b="1" i="1" dirty="0"/>
          </a:p>
          <a:p>
            <a:pPr>
              <a:buNone/>
            </a:pPr>
            <a:endParaRPr lang="en-GB" b="1" i="1" dirty="0"/>
          </a:p>
          <a:p>
            <a:pPr>
              <a:buNone/>
            </a:pPr>
            <a:endParaRPr lang="en-GB" b="1" i="1" dirty="0"/>
          </a:p>
        </p:txBody>
      </p:sp>
      <p:sp>
        <p:nvSpPr>
          <p:cNvPr id="3" name="Title 2"/>
          <p:cNvSpPr>
            <a:spLocks noGrp="1"/>
          </p:cNvSpPr>
          <p:nvPr>
            <p:ph type="title"/>
          </p:nvPr>
        </p:nvSpPr>
        <p:spPr>
          <a:solidFill>
            <a:srgbClr val="FF0000"/>
          </a:solidFill>
          <a:ln>
            <a:solidFill>
              <a:srgbClr val="FF0000"/>
            </a:solidFill>
          </a:ln>
        </p:spPr>
        <p:txBody>
          <a:bodyPr/>
          <a:lstStyle/>
          <a:p>
            <a:pPr algn="ctr"/>
            <a:r>
              <a:rPr lang="en-GB" dirty="0"/>
              <a:t>Curriculum Overview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noAutofit/>
          </a:bodyPr>
          <a:lstStyle/>
          <a:p>
            <a:pPr algn="ctr"/>
            <a:r>
              <a:rPr lang="en-GB" sz="4000" dirty="0"/>
              <a:t>Mastery in English:</a:t>
            </a:r>
            <a:br>
              <a:rPr lang="en-GB" sz="4000" dirty="0"/>
            </a:br>
            <a:r>
              <a:rPr lang="en-GB" sz="4000" dirty="0"/>
              <a:t>Comprehension &amp; Inference</a:t>
            </a:r>
          </a:p>
        </p:txBody>
      </p:sp>
      <p:sp>
        <p:nvSpPr>
          <p:cNvPr id="5" name="TextBox 4"/>
          <p:cNvSpPr txBox="1"/>
          <p:nvPr/>
        </p:nvSpPr>
        <p:spPr>
          <a:xfrm>
            <a:off x="611560" y="1844824"/>
            <a:ext cx="8075240" cy="3416320"/>
          </a:xfrm>
          <a:prstGeom prst="rect">
            <a:avLst/>
          </a:prstGeom>
          <a:noFill/>
        </p:spPr>
        <p:txBody>
          <a:bodyPr wrap="square" rtlCol="0">
            <a:spAutoFit/>
          </a:bodyPr>
          <a:lstStyle/>
          <a:p>
            <a:r>
              <a:rPr lang="en-GB" sz="2400" dirty="0"/>
              <a:t>For comprehension in Year 3, as well as finding answers within the text, there will be a lot of inference questions.  This is where the children will have to use the information they know and also their own experiences to be able to answer the questions – the answers will not always be written in the text.</a:t>
            </a:r>
          </a:p>
          <a:p>
            <a:endParaRPr lang="en-GB" sz="2400" dirty="0"/>
          </a:p>
          <a:p>
            <a:r>
              <a:rPr lang="en-GB" sz="2400" dirty="0"/>
              <a:t>Some questions will require the children to write more than one point to explain their answer, or they will need to provide information from the text to help explain their answer.</a:t>
            </a:r>
          </a:p>
        </p:txBody>
      </p:sp>
    </p:spTree>
    <p:extLst>
      <p:ext uri="{BB962C8B-B14F-4D97-AF65-F5344CB8AC3E}">
        <p14:creationId xmlns:p14="http://schemas.microsoft.com/office/powerpoint/2010/main" val="69621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noAutofit/>
          </a:bodyPr>
          <a:lstStyle/>
          <a:p>
            <a:pPr algn="ctr"/>
            <a:r>
              <a:rPr lang="en-GB" sz="4000" dirty="0"/>
              <a:t>Mastery in English:</a:t>
            </a:r>
            <a:br>
              <a:rPr lang="en-GB" sz="4000" dirty="0"/>
            </a:br>
            <a:r>
              <a:rPr lang="en-GB" sz="4000" dirty="0"/>
              <a:t>Comprehension &amp; Inference</a:t>
            </a:r>
          </a:p>
        </p:txBody>
      </p:sp>
      <p:sp>
        <p:nvSpPr>
          <p:cNvPr id="5" name="TextBox 4"/>
          <p:cNvSpPr txBox="1"/>
          <p:nvPr/>
        </p:nvSpPr>
        <p:spPr>
          <a:xfrm>
            <a:off x="611560" y="1844824"/>
            <a:ext cx="8075240" cy="461665"/>
          </a:xfrm>
          <a:prstGeom prst="rect">
            <a:avLst/>
          </a:prstGeom>
          <a:noFill/>
        </p:spPr>
        <p:txBody>
          <a:bodyPr wrap="square" rtlCol="0">
            <a:spAutoFit/>
          </a:bodyPr>
          <a:lstStyle/>
          <a:p>
            <a:endParaRPr lang="en-GB" sz="2400" dirty="0"/>
          </a:p>
        </p:txBody>
      </p:sp>
      <p:pic>
        <p:nvPicPr>
          <p:cNvPr id="7" name="Picture 6">
            <a:extLst>
              <a:ext uri="{FF2B5EF4-FFF2-40B4-BE49-F238E27FC236}">
                <a16:creationId xmlns:a16="http://schemas.microsoft.com/office/drawing/2014/main" id="{532E76A6-F154-470C-8314-D8024FDDBF2D}"/>
              </a:ext>
            </a:extLst>
          </p:cNvPr>
          <p:cNvPicPr/>
          <p:nvPr/>
        </p:nvPicPr>
        <p:blipFill rotWithShape="1">
          <a:blip r:embed="rId2">
            <a:extLst>
              <a:ext uri="{28A0092B-C50C-407E-A947-70E740481C1C}">
                <a14:useLocalDpi xmlns:a14="http://schemas.microsoft.com/office/drawing/2010/main" val="0"/>
              </a:ext>
            </a:extLst>
          </a:blip>
          <a:srcRect l="25593" t="31626" r="30867" b="29360"/>
          <a:stretch/>
        </p:blipFill>
        <p:spPr bwMode="auto">
          <a:xfrm>
            <a:off x="457200" y="1832959"/>
            <a:ext cx="5410944" cy="3684273"/>
          </a:xfrm>
          <a:prstGeom prst="rect">
            <a:avLst/>
          </a:prstGeom>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4C1C27D1-7FE9-4B44-A31D-3DB57F65861B}"/>
              </a:ext>
            </a:extLst>
          </p:cNvPr>
          <p:cNvPicPr/>
          <p:nvPr/>
        </p:nvPicPr>
        <p:blipFill rotWithShape="1">
          <a:blip r:embed="rId3">
            <a:extLst>
              <a:ext uri="{28A0092B-C50C-407E-A947-70E740481C1C}">
                <a14:useLocalDpi xmlns:a14="http://schemas.microsoft.com/office/drawing/2010/main" val="0"/>
              </a:ext>
            </a:extLst>
          </a:blip>
          <a:srcRect l="24263" t="21281" r="32196" b="69138"/>
          <a:stretch/>
        </p:blipFill>
        <p:spPr bwMode="auto">
          <a:xfrm>
            <a:off x="3851920" y="5337448"/>
            <a:ext cx="5136207" cy="13681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294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noAutofit/>
          </a:bodyPr>
          <a:lstStyle/>
          <a:p>
            <a:pPr algn="ctr"/>
            <a:r>
              <a:rPr lang="en-GB" sz="4000" dirty="0"/>
              <a:t>Mastery in English:</a:t>
            </a:r>
            <a:br>
              <a:rPr lang="en-GB" sz="4000" dirty="0"/>
            </a:br>
            <a:r>
              <a:rPr lang="en-GB" sz="4000" dirty="0"/>
              <a:t>Comprehension &amp; Inference</a:t>
            </a:r>
          </a:p>
        </p:txBody>
      </p:sp>
      <p:sp>
        <p:nvSpPr>
          <p:cNvPr id="5" name="TextBox 4"/>
          <p:cNvSpPr txBox="1"/>
          <p:nvPr/>
        </p:nvSpPr>
        <p:spPr>
          <a:xfrm>
            <a:off x="611560" y="1844824"/>
            <a:ext cx="8075240" cy="461665"/>
          </a:xfrm>
          <a:prstGeom prst="rect">
            <a:avLst/>
          </a:prstGeom>
          <a:noFill/>
        </p:spPr>
        <p:txBody>
          <a:bodyPr wrap="square" rtlCol="0">
            <a:spAutoFit/>
          </a:bodyPr>
          <a:lstStyle/>
          <a:p>
            <a:endParaRPr lang="en-GB" sz="2400" dirty="0"/>
          </a:p>
        </p:txBody>
      </p:sp>
      <p:pic>
        <p:nvPicPr>
          <p:cNvPr id="6" name="Picture 5">
            <a:extLst>
              <a:ext uri="{FF2B5EF4-FFF2-40B4-BE49-F238E27FC236}">
                <a16:creationId xmlns:a16="http://schemas.microsoft.com/office/drawing/2014/main" id="{F5210E93-19D9-4518-A395-F2AE3D7441B9}"/>
              </a:ext>
            </a:extLst>
          </p:cNvPr>
          <p:cNvPicPr/>
          <p:nvPr/>
        </p:nvPicPr>
        <p:blipFill rotWithShape="1">
          <a:blip r:embed="rId2">
            <a:extLst>
              <a:ext uri="{28A0092B-C50C-407E-A947-70E740481C1C}">
                <a14:useLocalDpi xmlns:a14="http://schemas.microsoft.com/office/drawing/2010/main" val="0"/>
              </a:ext>
            </a:extLst>
          </a:blip>
          <a:srcRect l="24596" t="18916" r="42666" b="56257"/>
          <a:stretch/>
        </p:blipFill>
        <p:spPr bwMode="auto">
          <a:xfrm>
            <a:off x="457200" y="1870154"/>
            <a:ext cx="4618856" cy="2278926"/>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9BAE9ED1-9D09-419E-ADF7-1897DD77B770}"/>
              </a:ext>
            </a:extLst>
          </p:cNvPr>
          <p:cNvPicPr/>
          <p:nvPr/>
        </p:nvPicPr>
        <p:blipFill rotWithShape="1">
          <a:blip r:embed="rId3">
            <a:extLst>
              <a:ext uri="{28A0092B-C50C-407E-A947-70E740481C1C}">
                <a14:useLocalDpi xmlns:a14="http://schemas.microsoft.com/office/drawing/2010/main" val="0"/>
              </a:ext>
            </a:extLst>
          </a:blip>
          <a:srcRect l="24429" t="55862" r="42500" b="14877"/>
          <a:stretch/>
        </p:blipFill>
        <p:spPr bwMode="auto">
          <a:xfrm>
            <a:off x="4139952" y="3645024"/>
            <a:ext cx="4260106" cy="28477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234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rmAutofit/>
          </a:bodyPr>
          <a:lstStyle/>
          <a:p>
            <a:pPr>
              <a:buNone/>
            </a:pPr>
            <a:endParaRPr lang="en-GB" sz="1000" dirty="0"/>
          </a:p>
          <a:p>
            <a:pPr lvl="0"/>
            <a:endParaRPr lang="en-GB" dirty="0"/>
          </a:p>
        </p:txBody>
      </p:sp>
      <p:sp>
        <p:nvSpPr>
          <p:cNvPr id="3" name="Title 2"/>
          <p:cNvSpPr>
            <a:spLocks noGrp="1"/>
          </p:cNvSpPr>
          <p:nvPr>
            <p:ph type="title"/>
          </p:nvPr>
        </p:nvSpPr>
        <p:spPr>
          <a:solidFill>
            <a:srgbClr val="FF0000"/>
          </a:solidFill>
        </p:spPr>
        <p:txBody>
          <a:bodyPr>
            <a:normAutofit fontScale="90000"/>
          </a:bodyPr>
          <a:lstStyle/>
          <a:p>
            <a:pPr algn="ctr"/>
            <a:br>
              <a:rPr lang="en-GB" b="1" i="1" dirty="0"/>
            </a:br>
            <a:br>
              <a:rPr lang="en-GB" b="1" i="1" dirty="0"/>
            </a:br>
            <a:br>
              <a:rPr lang="en-GB" b="1" i="1" dirty="0"/>
            </a:br>
            <a:br>
              <a:rPr lang="en-GB" b="1" i="1" dirty="0"/>
            </a:br>
            <a:br>
              <a:rPr lang="en-GB" b="1" i="1" dirty="0"/>
            </a:br>
            <a:br>
              <a:rPr lang="en-GB" b="1" i="1" dirty="0"/>
            </a:br>
            <a:br>
              <a:rPr lang="en-GB" b="1" i="1" dirty="0"/>
            </a:br>
            <a:r>
              <a:rPr lang="en-GB" b="1" i="1" dirty="0"/>
              <a:t> </a:t>
            </a:r>
            <a:r>
              <a:rPr lang="en-GB" sz="4700" dirty="0"/>
              <a:t>Mastery in Maths:</a:t>
            </a:r>
            <a:br>
              <a:rPr lang="en-GB" sz="4700" dirty="0"/>
            </a:br>
            <a:r>
              <a:rPr lang="en-GB" sz="4700" dirty="0"/>
              <a:t>Problem Solving</a:t>
            </a:r>
          </a:p>
        </p:txBody>
      </p:sp>
      <p:sp>
        <p:nvSpPr>
          <p:cNvPr id="4" name="Rectangle 3"/>
          <p:cNvSpPr/>
          <p:nvPr/>
        </p:nvSpPr>
        <p:spPr>
          <a:xfrm>
            <a:off x="539552" y="1628801"/>
            <a:ext cx="8064896" cy="3693319"/>
          </a:xfrm>
          <a:prstGeom prst="rect">
            <a:avLst/>
          </a:prstGeom>
        </p:spPr>
        <p:txBody>
          <a:bodyPr wrap="square">
            <a:spAutoFit/>
          </a:bodyPr>
          <a:lstStyle/>
          <a:p>
            <a:endParaRPr lang="en-GB" dirty="0">
              <a:latin typeface="+mj-lt"/>
            </a:endParaRPr>
          </a:p>
          <a:p>
            <a:r>
              <a:rPr lang="en-GB" sz="2400" dirty="0"/>
              <a:t>Problem solving questions will often involve more than one step and might require more than one different Maths skill to answer.  The children will learn how to pick out all the relevant information from the question and which part of the question to solve first.  They will also learn how to logically find all answers to a question.</a:t>
            </a:r>
          </a:p>
          <a:p>
            <a:endParaRPr lang="en-GB" sz="2400" dirty="0"/>
          </a:p>
          <a:p>
            <a:r>
              <a:rPr lang="en-GB" sz="2400" dirty="0"/>
              <a:t>Reasoning questions will require children to explain their answers, using the relevant mathematical language.</a:t>
            </a:r>
            <a:r>
              <a:rPr lang="en-GB" dirty="0"/>
              <a:t>	</a:t>
            </a:r>
          </a:p>
        </p:txBody>
      </p:sp>
    </p:spTree>
    <p:extLst>
      <p:ext uri="{BB962C8B-B14F-4D97-AF65-F5344CB8AC3E}">
        <p14:creationId xmlns:p14="http://schemas.microsoft.com/office/powerpoint/2010/main" val="4267724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rmAutofit/>
          </a:bodyPr>
          <a:lstStyle/>
          <a:p>
            <a:pPr>
              <a:buNone/>
            </a:pPr>
            <a:endParaRPr lang="en-GB" sz="1000" dirty="0"/>
          </a:p>
          <a:p>
            <a:pPr lvl="0"/>
            <a:endParaRPr lang="en-GB" dirty="0"/>
          </a:p>
        </p:txBody>
      </p:sp>
      <p:sp>
        <p:nvSpPr>
          <p:cNvPr id="3" name="Title 2"/>
          <p:cNvSpPr>
            <a:spLocks noGrp="1"/>
          </p:cNvSpPr>
          <p:nvPr>
            <p:ph type="title"/>
          </p:nvPr>
        </p:nvSpPr>
        <p:spPr>
          <a:solidFill>
            <a:srgbClr val="FF0000"/>
          </a:solidFill>
        </p:spPr>
        <p:txBody>
          <a:bodyPr>
            <a:normAutofit fontScale="90000"/>
          </a:bodyPr>
          <a:lstStyle/>
          <a:p>
            <a:pPr algn="ctr"/>
            <a:br>
              <a:rPr lang="en-GB" b="1" i="1" dirty="0"/>
            </a:br>
            <a:br>
              <a:rPr lang="en-GB" b="1" i="1" dirty="0"/>
            </a:br>
            <a:br>
              <a:rPr lang="en-GB" b="1" i="1" dirty="0"/>
            </a:br>
            <a:br>
              <a:rPr lang="en-GB" b="1" i="1" dirty="0"/>
            </a:br>
            <a:br>
              <a:rPr lang="en-GB" b="1" i="1" dirty="0"/>
            </a:br>
            <a:br>
              <a:rPr lang="en-GB" b="1" i="1" dirty="0"/>
            </a:br>
            <a:br>
              <a:rPr lang="en-GB" b="1" i="1" dirty="0"/>
            </a:br>
            <a:r>
              <a:rPr lang="en-GB" b="1" i="1" dirty="0"/>
              <a:t> </a:t>
            </a:r>
            <a:r>
              <a:rPr lang="en-GB" sz="4700" dirty="0"/>
              <a:t>Mastery in Maths:</a:t>
            </a:r>
            <a:br>
              <a:rPr lang="en-GB" sz="4700" dirty="0"/>
            </a:br>
            <a:r>
              <a:rPr lang="en-GB" sz="4700" dirty="0"/>
              <a:t>Problem Solving</a:t>
            </a:r>
          </a:p>
        </p:txBody>
      </p:sp>
      <p:sp>
        <p:nvSpPr>
          <p:cNvPr id="4" name="Rectangle 3"/>
          <p:cNvSpPr/>
          <p:nvPr/>
        </p:nvSpPr>
        <p:spPr>
          <a:xfrm>
            <a:off x="539552" y="1628801"/>
            <a:ext cx="8064896" cy="646331"/>
          </a:xfrm>
          <a:prstGeom prst="rect">
            <a:avLst/>
          </a:prstGeom>
        </p:spPr>
        <p:txBody>
          <a:bodyPr wrap="square">
            <a:spAutoFit/>
          </a:bodyPr>
          <a:lstStyle/>
          <a:p>
            <a:endParaRPr lang="en-GB" dirty="0">
              <a:latin typeface="+mj-lt"/>
            </a:endParaRPr>
          </a:p>
          <a:p>
            <a:r>
              <a:rPr lang="en-GB" dirty="0"/>
              <a:t>	</a:t>
            </a:r>
          </a:p>
        </p:txBody>
      </p:sp>
      <p:pic>
        <p:nvPicPr>
          <p:cNvPr id="6" name="Picture 5">
            <a:extLst>
              <a:ext uri="{FF2B5EF4-FFF2-40B4-BE49-F238E27FC236}">
                <a16:creationId xmlns:a16="http://schemas.microsoft.com/office/drawing/2014/main" id="{A4E3BC9A-317B-45EF-AEA3-3131E267B3E5}"/>
              </a:ext>
            </a:extLst>
          </p:cNvPr>
          <p:cNvPicPr>
            <a:picLocks noChangeAspect="1"/>
          </p:cNvPicPr>
          <p:nvPr/>
        </p:nvPicPr>
        <p:blipFill rotWithShape="1">
          <a:blip r:embed="rId2"/>
          <a:srcRect l="74412" t="37394" r="10000" b="41596"/>
          <a:stretch/>
        </p:blipFill>
        <p:spPr>
          <a:xfrm>
            <a:off x="4973952" y="2126164"/>
            <a:ext cx="4444054" cy="3367670"/>
          </a:xfrm>
          <a:prstGeom prst="rect">
            <a:avLst/>
          </a:prstGeom>
        </p:spPr>
      </p:pic>
      <p:pic>
        <p:nvPicPr>
          <p:cNvPr id="7" name="Picture 6">
            <a:extLst>
              <a:ext uri="{FF2B5EF4-FFF2-40B4-BE49-F238E27FC236}">
                <a16:creationId xmlns:a16="http://schemas.microsoft.com/office/drawing/2014/main" id="{7A1E51E7-4080-47BE-A8A4-0096977E129A}"/>
              </a:ext>
            </a:extLst>
          </p:cNvPr>
          <p:cNvPicPr/>
          <p:nvPr/>
        </p:nvPicPr>
        <p:blipFill rotWithShape="1">
          <a:blip r:embed="rId3">
            <a:extLst>
              <a:ext uri="{28A0092B-C50C-407E-A947-70E740481C1C}">
                <a14:useLocalDpi xmlns:a14="http://schemas.microsoft.com/office/drawing/2010/main" val="0"/>
              </a:ext>
            </a:extLst>
          </a:blip>
          <a:srcRect l="53346" t="35173" r="7600" b="16059"/>
          <a:stretch/>
        </p:blipFill>
        <p:spPr bwMode="auto">
          <a:xfrm>
            <a:off x="643670" y="2126164"/>
            <a:ext cx="4266760" cy="3130584"/>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rgbClr val="FF0000"/>
            </a:solidFill>
          </a:ln>
        </p:spPr>
        <p:txBody>
          <a:bodyPr>
            <a:normAutofit/>
          </a:bodyPr>
          <a:lstStyle/>
          <a:p>
            <a:pPr>
              <a:buNone/>
            </a:pPr>
            <a:endParaRPr lang="en-GB" sz="1000" dirty="0"/>
          </a:p>
          <a:p>
            <a:pPr lvl="0"/>
            <a:endParaRPr lang="en-GB" dirty="0"/>
          </a:p>
        </p:txBody>
      </p:sp>
      <p:sp>
        <p:nvSpPr>
          <p:cNvPr id="3" name="Title 2"/>
          <p:cNvSpPr>
            <a:spLocks noGrp="1"/>
          </p:cNvSpPr>
          <p:nvPr>
            <p:ph type="title"/>
          </p:nvPr>
        </p:nvSpPr>
        <p:spPr>
          <a:solidFill>
            <a:srgbClr val="FF0000"/>
          </a:solidFill>
        </p:spPr>
        <p:txBody>
          <a:bodyPr>
            <a:normAutofit fontScale="90000"/>
          </a:bodyPr>
          <a:lstStyle/>
          <a:p>
            <a:pPr algn="ctr"/>
            <a:br>
              <a:rPr lang="en-GB" b="1" i="1" dirty="0"/>
            </a:br>
            <a:br>
              <a:rPr lang="en-GB" b="1" i="1" dirty="0"/>
            </a:br>
            <a:br>
              <a:rPr lang="en-GB" b="1" i="1" dirty="0"/>
            </a:br>
            <a:br>
              <a:rPr lang="en-GB" b="1" i="1" dirty="0"/>
            </a:br>
            <a:br>
              <a:rPr lang="en-GB" b="1" i="1" dirty="0"/>
            </a:br>
            <a:br>
              <a:rPr lang="en-GB" b="1" i="1" dirty="0"/>
            </a:br>
            <a:br>
              <a:rPr lang="en-GB" b="1" i="1" dirty="0"/>
            </a:br>
            <a:r>
              <a:rPr lang="en-GB" b="1" i="1" dirty="0"/>
              <a:t> </a:t>
            </a:r>
            <a:r>
              <a:rPr lang="en-GB" sz="4700" dirty="0"/>
              <a:t>Mastery in Maths:</a:t>
            </a:r>
            <a:br>
              <a:rPr lang="en-GB" sz="4700" dirty="0"/>
            </a:br>
            <a:r>
              <a:rPr lang="en-GB" sz="4700" dirty="0"/>
              <a:t>Reasoning</a:t>
            </a:r>
          </a:p>
        </p:txBody>
      </p:sp>
      <p:sp>
        <p:nvSpPr>
          <p:cNvPr id="4" name="Rectangle 3"/>
          <p:cNvSpPr/>
          <p:nvPr/>
        </p:nvSpPr>
        <p:spPr>
          <a:xfrm>
            <a:off x="539552" y="1628801"/>
            <a:ext cx="8064896" cy="646331"/>
          </a:xfrm>
          <a:prstGeom prst="rect">
            <a:avLst/>
          </a:prstGeom>
        </p:spPr>
        <p:txBody>
          <a:bodyPr wrap="square">
            <a:spAutoFit/>
          </a:bodyPr>
          <a:lstStyle/>
          <a:p>
            <a:endParaRPr lang="en-GB" dirty="0">
              <a:latin typeface="+mj-lt"/>
            </a:endParaRPr>
          </a:p>
          <a:p>
            <a:r>
              <a:rPr lang="en-GB" dirty="0"/>
              <a:t>	</a:t>
            </a:r>
          </a:p>
        </p:txBody>
      </p:sp>
      <p:pic>
        <p:nvPicPr>
          <p:cNvPr id="8" name="Picture 7">
            <a:extLst>
              <a:ext uri="{FF2B5EF4-FFF2-40B4-BE49-F238E27FC236}">
                <a16:creationId xmlns:a16="http://schemas.microsoft.com/office/drawing/2014/main" id="{00292471-F425-4C72-8562-09E67F694305}"/>
              </a:ext>
            </a:extLst>
          </p:cNvPr>
          <p:cNvPicPr/>
          <p:nvPr/>
        </p:nvPicPr>
        <p:blipFill rotWithShape="1">
          <a:blip r:embed="rId2">
            <a:extLst>
              <a:ext uri="{28A0092B-C50C-407E-A947-70E740481C1C}">
                <a14:useLocalDpi xmlns:a14="http://schemas.microsoft.com/office/drawing/2010/main" val="0"/>
              </a:ext>
            </a:extLst>
          </a:blip>
          <a:srcRect l="53346" t="16847" r="5772" b="24926"/>
          <a:stretch/>
        </p:blipFill>
        <p:spPr bwMode="auto">
          <a:xfrm>
            <a:off x="1943708" y="1652708"/>
            <a:ext cx="5256584" cy="43204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28850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lstStyle/>
          <a:p>
            <a:pPr algn="ctr"/>
            <a:r>
              <a:rPr lang="en-GB" dirty="0"/>
              <a:t>Times Tables &amp; Spelling</a:t>
            </a:r>
          </a:p>
        </p:txBody>
      </p:sp>
      <p:sp>
        <p:nvSpPr>
          <p:cNvPr id="6146" name="AutoShape 2" descr="Image result for no nonsense spelling Year 3"/>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48" name="AutoShape 4" descr="Image result for no nonsense spelling Year 3"/>
          <p:cNvSpPr>
            <a:spLocks noChangeAspect="1" noChangeArrowheads="1"/>
          </p:cNvSpPr>
          <p:nvPr/>
        </p:nvSpPr>
        <p:spPr bwMode="auto">
          <a:xfrm>
            <a:off x="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 name="TextBox 1"/>
          <p:cNvSpPr txBox="1"/>
          <p:nvPr/>
        </p:nvSpPr>
        <p:spPr>
          <a:xfrm>
            <a:off x="611560" y="1916832"/>
            <a:ext cx="7920880" cy="3785652"/>
          </a:xfrm>
          <a:prstGeom prst="rect">
            <a:avLst/>
          </a:prstGeom>
          <a:noFill/>
        </p:spPr>
        <p:txBody>
          <a:bodyPr wrap="square" rtlCol="0">
            <a:spAutoFit/>
          </a:bodyPr>
          <a:lstStyle/>
          <a:p>
            <a:r>
              <a:rPr lang="en-GB" sz="2000" b="1" u="sng" dirty="0"/>
              <a:t>Times Tables</a:t>
            </a:r>
          </a:p>
          <a:p>
            <a:r>
              <a:rPr lang="en-GB" sz="2000" dirty="0"/>
              <a:t>The children will learn the 3x, 4x and 8x times tables in Year 3.  There will be a weekly times tables test which will test the children’s multiplication knowledge for these times tables, as well as testing their speed and accuracy in answering times tables questions, and in answering the related division facts, as their knowledge becomes more secure.</a:t>
            </a:r>
          </a:p>
          <a:p>
            <a:endParaRPr lang="en-GB" sz="2000" dirty="0"/>
          </a:p>
          <a:p>
            <a:r>
              <a:rPr lang="en-GB" sz="2000" b="1" u="sng" dirty="0"/>
              <a:t>Spellings</a:t>
            </a:r>
          </a:p>
          <a:p>
            <a:r>
              <a:rPr lang="en-GB" sz="2000" dirty="0"/>
              <a:t>The children will continue to have a different spelling pattern to learn each week with a weekly spellings test.  There will be a mixed test at the end of each half term to ensure the children can recall the spellings they have learnt from the previous weeks.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Paper">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1">
            <a:duotone>
              <a:schemeClr val="phClr">
                <a:shade val="12000"/>
                <a:satMod val="240000"/>
              </a:schemeClr>
              <a:schemeClr val="phClr">
                <a:tint val="6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BA03F8-AAAD-4268-A72D-8929C16098E6}">
  <ds:schemaRef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5C1CBCF6-579B-41C3-9A27-177D822141A7}">
  <ds:schemaRefs>
    <ds:schemaRef ds:uri="http://schemas.microsoft.com/sharepoint/v3/contenttype/forms"/>
  </ds:schemaRefs>
</ds:datastoreItem>
</file>

<file path=customXml/itemProps3.xml><?xml version="1.0" encoding="utf-8"?>
<ds:datastoreItem xmlns:ds="http://schemas.openxmlformats.org/officeDocument/2006/customXml" ds:itemID="{0049C363-03D4-426E-9C74-CEB82BB5E0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Paper</Template>
  <TotalTime>7078</TotalTime>
  <Words>794</Words>
  <Application>Microsoft Office PowerPoint</Application>
  <PresentationFormat>On-screen Show (4:3)</PresentationFormat>
  <Paragraphs>78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Wingdings 2</vt:lpstr>
      <vt:lpstr>Paper</vt:lpstr>
      <vt:lpstr>PowerPoint Presentation</vt:lpstr>
      <vt:lpstr>Curriculum Overview</vt:lpstr>
      <vt:lpstr>Mastery in English: Comprehension &amp; Inference</vt:lpstr>
      <vt:lpstr>Mastery in English: Comprehension &amp; Inference</vt:lpstr>
      <vt:lpstr>Mastery in English: Comprehension &amp; Inference</vt:lpstr>
      <vt:lpstr>        Mastery in Maths: Problem Solving</vt:lpstr>
      <vt:lpstr>        Mastery in Maths: Problem Solving</vt:lpstr>
      <vt:lpstr>        Mastery in Maths: Reasoning</vt:lpstr>
      <vt:lpstr>Times Tables &amp; Spelling</vt:lpstr>
      <vt:lpstr>Expectations</vt:lpstr>
      <vt:lpstr>Assessment Targets</vt:lpstr>
      <vt:lpstr>School Trips &amp; Concerts</vt:lpstr>
      <vt:lpstr>Our Challenge Values</vt:lpstr>
      <vt:lpstr>Class Dojo</vt:lpstr>
      <vt:lpstr>PowerPoint Presentation</vt:lpstr>
    </vt:vector>
  </TitlesOfParts>
  <Company>EIS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The Headteacher</dc:creator>
  <cp:lastModifiedBy>Lysette WELSFORD</cp:lastModifiedBy>
  <cp:revision>182</cp:revision>
  <dcterms:created xsi:type="dcterms:W3CDTF">2014-10-03T16:23:15Z</dcterms:created>
  <dcterms:modified xsi:type="dcterms:W3CDTF">2025-09-10T11:45:18Z</dcterms:modified>
</cp:coreProperties>
</file>