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98"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8" r:id="rId25"/>
    <p:sldId id="283" r:id="rId26"/>
    <p:sldId id="297" r:id="rId27"/>
  </p:sldIdLst>
  <p:sldSz cx="9144000" cy="5143500" type="screen16x9"/>
  <p:notesSz cx="6858000" cy="9144000"/>
  <p:embeddedFontLst>
    <p:embeddedFont>
      <p:font typeface="Cambria Math" panose="02040503050406030204" pitchFamily="18" charset="0"/>
      <p:regular r:id="rId29"/>
    </p:embeddedFont>
    <p:embeddedFont>
      <p:font typeface="Nunito" panose="020B0604020202020204" charset="0"/>
      <p:regular r:id="rId30"/>
      <p:bold r:id="rId31"/>
      <p:italic r:id="rId32"/>
      <p:boldItalic r:id="rId33"/>
    </p:embeddedFont>
    <p:embeddedFont>
      <p:font typeface="Nunito Sans SemiBold" panose="020B060402020202020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Roboto Black" panose="020B0604020202020204" charset="0"/>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75" d="100"/>
          <a:sy n="75" d="100"/>
        </p:scale>
        <p:origin x="11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 name="Google Shape;2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 name="Google Shape;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78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bg>
      <p:bgPr>
        <a:blipFill dpi="0" rotWithShape="1">
          <a:blip r:embed="rId2">
            <a:lum/>
          </a:blip>
          <a:srcRect/>
          <a:stretch>
            <a:fillRect l="-6000" r="-6000"/>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933935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1">
                <a:lumMod val="5000"/>
                <a:lumOff val="95000"/>
              </a:schemeClr>
            </a:gs>
            <a:gs pos="3000">
              <a:schemeClr val="accent5">
                <a:lumMod val="20000"/>
                <a:lumOff val="80000"/>
              </a:schemeClr>
            </a:gs>
            <a:gs pos="40000">
              <a:schemeClr val="accent3">
                <a:lumMod val="20000"/>
                <a:lumOff val="80000"/>
              </a:schemeClr>
            </a:gs>
            <a:gs pos="84000">
              <a:schemeClr val="accent1">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21.png"/><Relationship Id="rId7" Type="http://schemas.openxmlformats.org/officeDocument/2006/relationships/image" Target="../media/image2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1"/>
          <p:cNvSpPr/>
          <p:nvPr/>
        </p:nvSpPr>
        <p:spPr>
          <a:xfrm>
            <a:off x="1143000" y="1"/>
            <a:ext cx="6858000" cy="1249382"/>
          </a:xfrm>
          <a:prstGeom prst="rect">
            <a:avLst/>
          </a:prstGeom>
          <a:solidFill>
            <a:schemeClr val="lt1">
              <a:alpha val="84705"/>
            </a:schemeClr>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31" name="Google Shape;31;p1"/>
          <p:cNvSpPr/>
          <p:nvPr/>
        </p:nvSpPr>
        <p:spPr>
          <a:xfrm>
            <a:off x="1143000" y="1249383"/>
            <a:ext cx="6858000" cy="42145"/>
          </a:xfrm>
          <a:prstGeom prst="rect">
            <a:avLst/>
          </a:prstGeom>
          <a:solidFill>
            <a:schemeClr val="accent1"/>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34" name="Google Shape;34;p1"/>
          <p:cNvSpPr txBox="1"/>
          <p:nvPr/>
        </p:nvSpPr>
        <p:spPr>
          <a:xfrm>
            <a:off x="1475296" y="418385"/>
            <a:ext cx="6256283" cy="450093"/>
          </a:xfrm>
          <a:prstGeom prst="rect">
            <a:avLst/>
          </a:prstGeom>
          <a:noFill/>
          <a:ln>
            <a:noFill/>
          </a:ln>
        </p:spPr>
        <p:txBody>
          <a:bodyPr spcFirstLastPara="1" wrap="square" lIns="68569" tIns="34275" rIns="68569" bIns="34275" anchor="t" anchorCtr="0">
            <a:spAutoFit/>
          </a:bodyPr>
          <a:lstStyle/>
          <a:p>
            <a:r>
              <a:rPr lang="en-GB" sz="2475" dirty="0">
                <a:solidFill>
                  <a:schemeClr val="dk1"/>
                </a:solidFill>
                <a:latin typeface="Roboto Black"/>
                <a:ea typeface="Roboto Black"/>
                <a:cs typeface="Roboto Black"/>
                <a:sym typeface="Roboto Black"/>
              </a:rPr>
              <a:t>End of Key Stage Two Assessments 2026</a:t>
            </a:r>
            <a:endParaRPr sz="1050" dirty="0"/>
          </a:p>
        </p:txBody>
      </p:sp>
      <p:pic>
        <p:nvPicPr>
          <p:cNvPr id="2" name="Picture 2" descr="Crockenhill Primary School - Home">
            <a:extLst>
              <a:ext uri="{FF2B5EF4-FFF2-40B4-BE49-F238E27FC236}">
                <a16:creationId xmlns:a16="http://schemas.microsoft.com/office/drawing/2014/main" id="{36BA5D36-4C91-88FE-4B95-5C3A09D54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3" y="1772036"/>
            <a:ext cx="1249383" cy="1249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b="1"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pPr algn="ctr"/>
            <a:r>
              <a:rPr lang="en-GB" dirty="0">
                <a:solidFill>
                  <a:schemeClr val="dk1"/>
                </a:solidFill>
                <a:latin typeface="Roboto"/>
                <a:ea typeface="Roboto"/>
                <a:cs typeface="Roboto"/>
                <a:sym typeface="Roboto"/>
              </a:rPr>
              <a:t>Make sure they go to bed at a reasonable time, have a good breakfast and arrive at school on time during the assessment week.  </a:t>
            </a:r>
          </a:p>
          <a:p>
            <a:pPr algn="ctr"/>
            <a:r>
              <a:rPr lang="en-GB" dirty="0">
                <a:solidFill>
                  <a:schemeClr val="dk1"/>
                </a:solidFill>
                <a:latin typeface="Roboto"/>
                <a:ea typeface="Roboto"/>
                <a:cs typeface="Roboto"/>
                <a:sym typeface="Roboto"/>
              </a:rPr>
              <a:t>We will be offering breakfast in school during the SATs week – cereal / toast served from 8:15am</a:t>
            </a:r>
          </a:p>
          <a:p>
            <a:pPr algn="ctr"/>
            <a:r>
              <a:rPr lang="en-GB" dirty="0">
                <a:solidFill>
                  <a:schemeClr val="dk1"/>
                </a:solidFill>
                <a:latin typeface="Roboto"/>
                <a:ea typeface="Roboto"/>
                <a:cs typeface="Roboto"/>
                <a:sym typeface="Roboto"/>
              </a:rPr>
              <a:t>Encourage them to try their best, commend their efforts  and plan to celebrate their hard work at the end of the testing week, rather than focusing on the test results. </a:t>
            </a:r>
          </a:p>
          <a:p>
            <a:pPr algn="ctr"/>
            <a:r>
              <a:rPr lang="en-GB" dirty="0"/>
              <a:t>.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82EE-7E45-1A55-F4AF-1B10D0882B2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F8F8C09-BB6B-7AA9-B53E-CE998FBB638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50E45A-4CB5-0BF9-137F-86C8C7269C56}"/>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a:extLst>
              <a:ext uri="{FF2B5EF4-FFF2-40B4-BE49-F238E27FC236}">
                <a16:creationId xmlns:a16="http://schemas.microsoft.com/office/drawing/2014/main" id="{109D5C18-0380-DB9E-19B7-06CD9711E074}"/>
              </a:ext>
            </a:extLst>
          </p:cNvPr>
          <p:cNvPicPr>
            <a:picLocks noChangeAspect="1"/>
          </p:cNvPicPr>
          <p:nvPr/>
        </p:nvPicPr>
        <p:blipFill>
          <a:blip r:embed="rId2"/>
          <a:stretch>
            <a:fillRect/>
          </a:stretch>
        </p:blipFill>
        <p:spPr>
          <a:xfrm>
            <a:off x="2855749" y="127539"/>
            <a:ext cx="3432502" cy="4888422"/>
          </a:xfrm>
          <a:prstGeom prst="rect">
            <a:avLst/>
          </a:prstGeom>
        </p:spPr>
      </p:pic>
    </p:spTree>
    <p:extLst>
      <p:ext uri="{BB962C8B-B14F-4D97-AF65-F5344CB8AC3E}">
        <p14:creationId xmlns:p14="http://schemas.microsoft.com/office/powerpoint/2010/main" val="1932358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p:nvPr/>
        </p:nvSpPr>
        <p:spPr>
          <a:xfrm>
            <a:off x="1143000" y="42908"/>
            <a:ext cx="6858000" cy="5152596"/>
          </a:xfrm>
          <a:prstGeom prst="rect">
            <a:avLst/>
          </a:prstGeom>
          <a:solidFill>
            <a:schemeClr val="lt1">
              <a:alpha val="84705"/>
            </a:schemeClr>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56" name="Google Shape;56;p4"/>
          <p:cNvSpPr txBox="1"/>
          <p:nvPr/>
        </p:nvSpPr>
        <p:spPr>
          <a:xfrm>
            <a:off x="1367554" y="1967587"/>
            <a:ext cx="6404846" cy="604163"/>
          </a:xfrm>
          <a:prstGeom prst="rect">
            <a:avLst/>
          </a:prstGeom>
          <a:solidFill>
            <a:srgbClr val="FDE7CF"/>
          </a:solidFill>
          <a:ln>
            <a:noFill/>
          </a:ln>
        </p:spPr>
        <p:txBody>
          <a:bodyPr spcFirstLastPara="1" wrap="square" lIns="162000" tIns="162000" rIns="162000" bIns="162000" anchor="t" anchorCtr="0">
            <a:spAutoFit/>
          </a:bodyPr>
          <a:lstStyle/>
          <a:p>
            <a:pPr algn="just">
              <a:buClr>
                <a:schemeClr val="dk1"/>
              </a:buClr>
              <a:buSzPts val="2400"/>
            </a:pPr>
            <a:r>
              <a:rPr lang="en-GB" sz="1800" dirty="0">
                <a:solidFill>
                  <a:schemeClr val="dk1"/>
                </a:solidFill>
                <a:latin typeface="Roboto Black"/>
                <a:ea typeface="Roboto Black"/>
                <a:cs typeface="Roboto Black"/>
                <a:sym typeface="Roboto Black"/>
              </a:rPr>
              <a:t>Any Questions?</a:t>
            </a:r>
            <a:endParaRPr sz="1050" dirty="0"/>
          </a:p>
        </p:txBody>
      </p:sp>
      <p:pic>
        <p:nvPicPr>
          <p:cNvPr id="57" name="Google Shape;57;p4"/>
          <p:cNvPicPr preferRelativeResize="0"/>
          <p:nvPr/>
        </p:nvPicPr>
        <p:blipFill rotWithShape="1">
          <a:blip r:embed="rId3">
            <a:alphaModFix/>
          </a:blip>
          <a:srcRect/>
          <a:stretch/>
        </p:blipFill>
        <p:spPr>
          <a:xfrm>
            <a:off x="1143000" y="0"/>
            <a:ext cx="6858000" cy="250785"/>
          </a:xfrm>
          <a:prstGeom prst="rect">
            <a:avLst/>
          </a:prstGeom>
          <a:noFill/>
          <a:ln>
            <a:noFill/>
          </a:ln>
        </p:spPr>
      </p:pic>
      <p:pic>
        <p:nvPicPr>
          <p:cNvPr id="58" name="Google Shape;58;p4"/>
          <p:cNvPicPr preferRelativeResize="0"/>
          <p:nvPr/>
        </p:nvPicPr>
        <p:blipFill rotWithShape="1">
          <a:blip r:embed="rId4">
            <a:alphaModFix/>
          </a:blip>
          <a:srcRect/>
          <a:stretch/>
        </p:blipFill>
        <p:spPr>
          <a:xfrm>
            <a:off x="1143000" y="5076649"/>
            <a:ext cx="6858000" cy="80380"/>
          </a:xfrm>
          <a:prstGeom prst="rect">
            <a:avLst/>
          </a:prstGeom>
          <a:noFill/>
          <a:ln>
            <a:noFill/>
          </a:ln>
        </p:spPr>
      </p:pic>
      <p:grpSp>
        <p:nvGrpSpPr>
          <p:cNvPr id="59" name="Google Shape;59;p4"/>
          <p:cNvGrpSpPr/>
          <p:nvPr/>
        </p:nvGrpSpPr>
        <p:grpSpPr>
          <a:xfrm>
            <a:off x="1367554" y="4936443"/>
            <a:ext cx="690548" cy="115416"/>
            <a:chOff x="299405" y="6581924"/>
            <a:chExt cx="920730" cy="153888"/>
          </a:xfrm>
        </p:grpSpPr>
        <p:sp>
          <p:nvSpPr>
            <p:cNvPr id="60" name="Google Shape;60;p4">
              <a:hlinkClick r:id="rId5" action="ppaction://hlinksldjump"/>
            </p:cNvPr>
            <p:cNvSpPr/>
            <p:nvPr/>
          </p:nvSpPr>
          <p:spPr>
            <a:xfrm rot="-5400000" flipH="1">
              <a:off x="290896" y="6605685"/>
              <a:ext cx="123384" cy="106366"/>
            </a:xfrm>
            <a:prstGeom prst="triangle">
              <a:avLst>
                <a:gd name="adj" fmla="val 50000"/>
              </a:avLst>
            </a:prstGeom>
            <a:solidFill>
              <a:srgbClr val="2A294C"/>
            </a:solidFill>
            <a:ln>
              <a:noFill/>
            </a:ln>
          </p:spPr>
          <p:txBody>
            <a:bodyPr spcFirstLastPara="1" wrap="square" lIns="68569" tIns="34275" rIns="68569" bIns="34275" anchor="ctr" anchorCtr="0">
              <a:noAutofit/>
            </a:bodyPr>
            <a:lstStyle/>
            <a:p>
              <a:pPr algn="ctr"/>
              <a:endParaRPr sz="1350">
                <a:solidFill>
                  <a:schemeClr val="lt1"/>
                </a:solidFill>
                <a:latin typeface="Roboto"/>
                <a:ea typeface="Roboto"/>
                <a:cs typeface="Roboto"/>
                <a:sym typeface="Roboto"/>
              </a:endParaRPr>
            </a:p>
          </p:txBody>
        </p:sp>
        <p:sp>
          <p:nvSpPr>
            <p:cNvPr id="61" name="Google Shape;61;p4">
              <a:hlinkClick r:id="rId5" action="ppaction://hlinksldjump"/>
            </p:cNvPr>
            <p:cNvSpPr txBox="1"/>
            <p:nvPr/>
          </p:nvSpPr>
          <p:spPr>
            <a:xfrm>
              <a:off x="454396" y="6581924"/>
              <a:ext cx="765739" cy="153888"/>
            </a:xfrm>
            <a:prstGeom prst="rect">
              <a:avLst/>
            </a:prstGeom>
            <a:noFill/>
            <a:ln>
              <a:noFill/>
            </a:ln>
          </p:spPr>
          <p:txBody>
            <a:bodyPr spcFirstLastPara="1" wrap="square" lIns="0" tIns="0" rIns="0" bIns="0" anchor="t" anchorCtr="0">
              <a:spAutoFit/>
            </a:bodyPr>
            <a:lstStyle/>
            <a:p>
              <a:r>
                <a:rPr lang="en-GB" sz="750" b="1">
                  <a:solidFill>
                    <a:schemeClr val="dk1"/>
                  </a:solidFill>
                  <a:latin typeface="Roboto"/>
                  <a:ea typeface="Roboto"/>
                  <a:cs typeface="Roboto"/>
                  <a:sym typeface="Roboto"/>
                </a:rPr>
                <a:t>Contents</a:t>
              </a:r>
              <a:endParaRPr sz="1050"/>
            </a:p>
          </p:txBody>
        </p:sp>
      </p:grpSp>
    </p:spTree>
    <p:extLst>
      <p:ext uri="{BB962C8B-B14F-4D97-AF65-F5344CB8AC3E}">
        <p14:creationId xmlns:p14="http://schemas.microsoft.com/office/powerpoint/2010/main" val="2111016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1000"/>
                                  </p:stCondLst>
                                  <p:childTnLst>
                                    <p:set>
                                      <p:cBhvr>
                                        <p:cTn id="9" dur="1" fill="hold">
                                          <p:stCondLst>
                                            <p:cond delay="0"/>
                                          </p:stCondLst>
                                        </p:cTn>
                                        <p:tgtEl>
                                          <p:spTgt spid="56">
                                            <p:txEl>
                                              <p:pRg st="0" end="0"/>
                                            </p:txEl>
                                          </p:spTgt>
                                        </p:tgtEl>
                                        <p:attrNameLst>
                                          <p:attrName>style.visibility</p:attrName>
                                        </p:attrNameLst>
                                      </p:cBhvr>
                                      <p:to>
                                        <p:strVal val="visible"/>
                                      </p:to>
                                    </p:set>
                                    <p:animEffect transition="in" filter="fade">
                                      <p:cBhvr>
                                        <p:cTn id="10"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2174</Words>
  <Application>Microsoft Office PowerPoint</Application>
  <PresentationFormat>On-screen Show (16:9)</PresentationFormat>
  <Paragraphs>233</Paragraphs>
  <Slides>26</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Roboto Black</vt:lpstr>
      <vt:lpstr>Nunito Sans SemiBold</vt:lpstr>
      <vt:lpstr>Cambria Math</vt:lpstr>
      <vt:lpstr>Roboto</vt:lpstr>
      <vt:lpstr>Nunito</vt:lpstr>
      <vt:lpstr>Wingdings</vt:lpstr>
      <vt:lpstr>TSL</vt:lpstr>
      <vt:lpstr>PowerPoint Presentation</vt:lpstr>
      <vt:lpstr>What are the SATs? </vt:lpstr>
      <vt:lpstr>When and how the SATs are completed</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PowerPoint Presentation</vt:lpstr>
      <vt:lpstr>Things to remember about SATs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Louise Bunch</dc:creator>
  <cp:lastModifiedBy>Louise Bunch</cp:lastModifiedBy>
  <cp:revision>22</cp:revision>
  <dcterms:modified xsi:type="dcterms:W3CDTF">2026-04-12T21:55:49Z</dcterms:modified>
</cp:coreProperties>
</file>