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3"/>
  </p:notesMasterIdLst>
  <p:sldIdLst>
    <p:sldId id="256" r:id="rId4"/>
    <p:sldId id="287" r:id="rId5"/>
    <p:sldId id="288" r:id="rId6"/>
    <p:sldId id="257" r:id="rId7"/>
    <p:sldId id="285" r:id="rId8"/>
    <p:sldId id="271" r:id="rId9"/>
    <p:sldId id="273" r:id="rId10"/>
    <p:sldId id="282" r:id="rId11"/>
    <p:sldId id="284" r:id="rId12"/>
    <p:sldId id="258" r:id="rId13"/>
    <p:sldId id="286" r:id="rId14"/>
    <p:sldId id="276" r:id="rId15"/>
    <p:sldId id="261" r:id="rId16"/>
    <p:sldId id="269" r:id="rId17"/>
    <p:sldId id="267" r:id="rId18"/>
    <p:sldId id="260" r:id="rId19"/>
    <p:sldId id="283" r:id="rId20"/>
    <p:sldId id="272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3" d="100"/>
          <a:sy n="63" d="100"/>
        </p:scale>
        <p:origin x="1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55D04-6753-48AA-BC42-A98187119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03D17-4541-4C89-BDB8-803A775B1A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A6D0FC-72CE-43F4-98EE-569B447C63E7}" type="datetimeFigureOut">
              <a:rPr lang="en-GB"/>
              <a:pPr>
                <a:defRPr/>
              </a:pPr>
              <a:t>10/09/2025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3ADE46-A111-49E3-B6DA-F310D9CCA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C491A0-2F11-4CB5-99DC-D5FBD5977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E4624-F37D-4D25-B283-1699D87AA1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46735-9A8B-4744-A93D-0BB5649EE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829EE3-C866-48D3-8420-893C1F8E33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D260362-6289-4740-C160-7E2CAEFD2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88B691A-1991-ACA9-EE3F-43E808A00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Show a workbook example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D23A657-6881-A8AA-D467-F361E443D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3089A2-238F-4725-895B-FA4EED320C68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54331FE-7E50-526D-A188-56E586609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1DE125F-CBD0-1EFF-5244-0F643B4E2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Show a workbook example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F82E72A-7EE5-6FF0-6AA0-37D329553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A21B7-E7FD-4E76-824D-6FADBBE0F695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39A511-6D09-A352-D173-9A9AC787159E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9DB69-F6E1-4C81-DE80-444AE9B1149D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590960-EC8A-455D-A8B6-77794DD839CF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0851D0A8-16E1-4BA8-1C55-B69841B2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E7AF-59AA-499F-AFBA-2A3A055AB337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69FD19B-6856-9CCD-4168-43D271C68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5B19F-699B-4E36-82E0-14639BA8517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E82ABFBC-42CD-C534-06E0-21FD1B2FBB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211A49A3-6D2D-045E-09DC-7BE477FD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A75B-4C5E-4746-9754-48B758DABA84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45DC49B-6F98-D387-C193-A1BFFDC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C29FD63-2B9C-30BF-A3C6-632097CE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E660-7D89-4967-BE4E-D7CDF07E2F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14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FB33247-F19B-3E7E-5501-2A5DBBA8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B9A8-B75C-4A49-8181-5E5E3C920AC6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EC25B20-9BDB-D03D-C8D4-3880F0C3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9EC2228-3558-D9F4-7D8B-78E54950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47EF-F23F-4A59-B298-380C86AFEC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0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54609896-333E-605B-39E6-8178B815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96EE-43F2-477B-8552-256AE8DAF4C8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3C51BE59-33F0-3EEE-9797-299CB0EC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D7FB8C18-9D15-45D2-54C0-1A3C1DBD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D70B5-F469-42DA-A44A-FBEB7414B1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29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0BAC9F-A439-8C4A-553F-685B85F8C92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34A23-DD91-DD81-B02B-DDC7EBE2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4CA7-5E90-4D9E-95BE-4B7D437EBF93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9636E-2F44-C1F4-3D43-A23E0B30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06E4D8-E2D3-2A9E-ED72-0EDD4B16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B28C-3794-486F-A65A-B96C733A47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66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C509F5E2-F42B-DE10-B820-2062C23C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62D0-BCDA-472B-A55A-8399E91C4D78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3A395782-A07D-1DED-7A28-D0D5E2A5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CBA6C97F-51A5-37C6-44A7-84C6C4C9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6DFD-7F7E-4D5D-8CE1-ED065B416B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434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EDD171-2ABF-2061-6477-57F94BB0E99F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7AD64C-E8F9-DF68-E7A7-F789F99D2D36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F329ECE-1932-DD73-8CF5-2ABF3E67A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5E14C4-19C0-4F93-9D12-D15DDC0D891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627F4CF-0271-E2D9-1CD0-FF1A9BD7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25761B4-9359-AE87-E85B-BCAACB89BE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7B32-0123-46B2-BD17-1DE9BE82870B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5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89A731C-E14A-1C4F-8101-255CF4FE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FD7B-EDC2-4D7F-96C8-BA269BC59CD7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83AB419E-1112-3862-DED2-C86BCEBD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1C9F95B4-8240-1178-A331-06021A72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33AFA-57FE-4022-B90A-0B458CC28F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099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51D4FB94-1F89-DFEA-8DAC-46F1F2C6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76C3-06D6-43B0-8099-80C1E2325774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D99048B8-390C-1714-2759-965858E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F1D2A4B4-A496-4013-7CED-96F1B89E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499C3-58CF-461E-A7C6-4EB1EA71E6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124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9F793E3B-4ACE-0E07-4757-7B758BAC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EB5E-F7E0-40F4-9C6C-1A6D12DB75D9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219DB3D6-9D3B-F8FC-3D3E-5246B321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1C467564-F064-F36B-D5F1-205493E4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FE9EC-144F-4B9E-8E89-9738018128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30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1477CC84-A464-0722-1949-F702DA66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AB9E-7459-4BA5-A386-35C5A36E7964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AB5EA3E-D0A9-5C69-199C-3A6D3A9E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22C80740-4B40-26F3-5E36-F946139C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FD8B-9402-43FD-878A-3633B842D5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82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39D"/>
            </a:gs>
            <a:gs pos="6000">
              <a:srgbClr val="FFF39D"/>
            </a:gs>
            <a:gs pos="39000">
              <a:srgbClr val="FFE7D7"/>
            </a:gs>
            <a:gs pos="50999">
              <a:srgbClr val="F19E91"/>
            </a:gs>
            <a:gs pos="100000">
              <a:srgbClr val="FFF3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11605E0A-FC8B-2DF0-E677-87E231032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51B8A0A-D0B4-44A4-A48C-8D0530A5D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789EA-68A1-4ABE-9D21-D2C2FD6D38DF}" type="datetimeFigureOut">
              <a:rPr lang="en-GB"/>
              <a:pPr>
                <a:defRPr/>
              </a:pPr>
              <a:t>10/09/2025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ED71D5-8FC0-4C56-B34F-119FCEF13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EB195BD-CF9A-4107-89B2-621B083D1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61C3B70D-F820-415A-BC62-6042B581AC5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33E41CD0-1669-4717-A627-7D8CD702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9" r:id="rId2"/>
    <p:sldLayoutId id="2147483868" r:id="rId3"/>
    <p:sldLayoutId id="2147483860" r:id="rId4"/>
    <p:sldLayoutId id="2147483869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gov.uk/education-and-children/schools/school-places/secondary-school-plac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666589-F858-4095-B845-834F171A9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068638"/>
            <a:ext cx="8305800" cy="1439862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5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Year 6!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4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for Parents</a:t>
            </a:r>
          </a:p>
        </p:txBody>
      </p:sp>
      <p:pic>
        <p:nvPicPr>
          <p:cNvPr id="6147" name="Picture 5" descr="logo.png">
            <a:extLst>
              <a:ext uri="{FF2B5EF4-FFF2-40B4-BE49-F238E27FC236}">
                <a16:creationId xmlns:a16="http://schemas.microsoft.com/office/drawing/2014/main" id="{EED5C9E1-08B7-24CE-4256-EC687E4E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46075"/>
            <a:ext cx="22717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Sarah Warshow\AppData\Local\Microsoft\Windows\Temporary Internet Files\Content.IE5\J3LTOLTC\MC900237619[1].wmf">
            <a:extLst>
              <a:ext uri="{FF2B5EF4-FFF2-40B4-BE49-F238E27FC236}">
                <a16:creationId xmlns:a16="http://schemas.microsoft.com/office/drawing/2014/main" id="{04DB59C0-0800-9A40-E886-F5816688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1000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Sarah Warshow\AppData\Local\Microsoft\Windows\Temporary Internet Files\Content.IE5\J3LTOLTC\MC900290673[1].wmf">
            <a:extLst>
              <a:ext uri="{FF2B5EF4-FFF2-40B4-BE49-F238E27FC236}">
                <a16:creationId xmlns:a16="http://schemas.microsoft.com/office/drawing/2014/main" id="{0863D889-6F6B-AE7E-7C11-775AB1A1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97425"/>
            <a:ext cx="24749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D787FAD8-FA85-4190-BA1A-ADBBA8FB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sz="1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C2AA1B-8A3F-454D-A61C-94A37F21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b="1" i="1"/>
            </a:br>
            <a:br>
              <a:rPr lang="en-GB" b="1" i="1"/>
            </a:br>
            <a:br>
              <a:rPr lang="en-GB" b="1" i="1"/>
            </a:br>
            <a:r>
              <a:rPr lang="en-GB" sz="4700"/>
              <a:t>Maths: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AB750-7C43-4282-A72B-A8ECAD18A720}"/>
              </a:ext>
            </a:extLst>
          </p:cNvPr>
          <p:cNvSpPr/>
          <p:nvPr/>
        </p:nvSpPr>
        <p:spPr>
          <a:xfrm>
            <a:off x="468313" y="1557338"/>
            <a:ext cx="8301037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follow White Rose Maths progression for our maths lessons</a:t>
            </a:r>
          </a:p>
          <a:p>
            <a:pPr eaLnBrk="1" hangingPunct="1"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year is organised into blocks and each lesson within the block has a small step, which is the focus of the lesson</a:t>
            </a:r>
          </a:p>
          <a:p>
            <a:pPr eaLnBrk="1" hangingPunct="1"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maths lessons, we practise fluency, reasoning and problem solving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also practise arithmetic and times tables during the week on top of our maths lessons.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D787FAD8-FA85-4190-BA1A-ADBBA8FB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sz="1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C2AA1B-8A3F-454D-A61C-94A37F21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b="1" i="1"/>
            </a:br>
            <a:br>
              <a:rPr lang="en-GB" b="1" i="1"/>
            </a:br>
            <a:br>
              <a:rPr lang="en-GB" b="1" i="1"/>
            </a:br>
            <a:r>
              <a:rPr lang="en-GB" sz="4700"/>
              <a:t>Maths: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01B3FBC4-F70F-E1F8-F446-98CAF375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68413"/>
            <a:ext cx="778827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30DAF728-381C-4174-AB28-4410A84D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sz="1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FE7ED-195C-4FD9-8FB3-FB93D8CC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9492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b="1" i="1"/>
            </a:br>
            <a:br>
              <a:rPr lang="en-GB" b="1" i="1"/>
            </a:br>
            <a:br>
              <a:rPr lang="en-GB" b="1" i="1"/>
            </a:br>
            <a:r>
              <a:rPr lang="en-GB" sz="4700"/>
              <a:t>English: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E657F-EE53-474D-B1DB-F87C453DAA28}"/>
              </a:ext>
            </a:extLst>
          </p:cNvPr>
          <p:cNvSpPr/>
          <p:nvPr/>
        </p:nvSpPr>
        <p:spPr>
          <a:xfrm>
            <a:off x="684213" y="1268413"/>
            <a:ext cx="7775575" cy="615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elements of English are reading, writing, GPS and speaking &amp; listening</a:t>
            </a:r>
          </a:p>
          <a:p>
            <a:pPr eaLnBrk="1" hangingPunct="1">
              <a:defRPr/>
            </a:pPr>
            <a:endParaRPr lang="en-GB" altLang="en-US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develop reading skills through comprehension and whole class reading lessons based on a variety of extracts.  We expect the children to read at home regularly.</a:t>
            </a:r>
          </a:p>
          <a:p>
            <a:pPr eaLnBrk="1" hangingPunct="1">
              <a:defRPr/>
            </a:pPr>
            <a:endParaRPr lang="en-GB" altLang="en-US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skills are taught in English lessons and throughout the curriculum.  We base our English lessons on our core texts, which provide a stimulus for a variety of genres</a:t>
            </a:r>
          </a:p>
          <a:p>
            <a:pPr eaLnBrk="1" hangingPunct="1">
              <a:defRPr/>
            </a:pPr>
            <a:endParaRPr lang="en-GB" altLang="en-US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rules and patterns are taught and tested weekly.  Grammar and punctuation are taught through discrete grammar lessons and through writing lessons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and listening skills are developed in all areas of the curriculum.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endParaRPr lang="en-GB" altLang="en-US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4F37E995-0770-4833-89C1-5761A4C3E9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altLang="en-US" sz="2000" dirty="0">
              <a:latin typeface="Lucida Handwriting" panose="03010101010101010101" pitchFamily="66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2000" dirty="0"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en-GB" altLang="en-US" sz="24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</a:t>
            </a: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expected standard;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en-GB" altLang="en-US" sz="24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expected standard;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en-GB" altLang="en-US" sz="24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</a:t>
            </a: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expected standard;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end of year assessment in reading, mathematics and GPS based on test attainment</a:t>
            </a:r>
          </a:p>
          <a:p>
            <a:pPr eaLnBrk="1" hangingPunct="1">
              <a:defRPr/>
            </a:pPr>
            <a:endParaRPr lang="en-GB" altLang="en-US" sz="2000" dirty="0">
              <a:latin typeface="Lucida Handwriting" panose="03010101010101010101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E0D0E4-554C-4A71-BA3B-AE5C923D54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Assessment Targets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23369-33F0-4A2C-92DD-1CEFA512635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18256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dirty="0"/>
              <a:t> </a:t>
            </a:r>
          </a:p>
          <a:p>
            <a:pPr marL="18256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Lucida Handwriting" pitchFamily="66" charset="0"/>
              <a:cs typeface="Times New Roman" pitchFamily="18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scores will be reported as ‘scaled scores - What is meant by ‘scaled scores’?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planned that 100 will always represent the ‘national standard’.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pupil’s raw test score will therefore be converted into a score on the scale, either at, above or below 100.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scale will have a lower end point somewhere below 100 and an upper end point above 100.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child who achieves the ‘national standard’ (a score of 100) will be judged to have demonstrated sufficient knowledge in the areas assessed by the tests.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4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July 2026 each pupil will receive:</a:t>
            </a:r>
          </a:p>
          <a:p>
            <a:pPr marL="719138" indent="-1778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raw score (number of raw marks awarded).</a:t>
            </a:r>
          </a:p>
          <a:p>
            <a:pPr marL="719138" indent="-1778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scaled score in each tested subject.</a:t>
            </a:r>
          </a:p>
          <a:p>
            <a:pPr marL="719138" indent="-1778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 of whether or not they attained the national standard              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8A983-83CC-4F41-AA01-A39D60A131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KS2 SAT tests 2022- 23</a:t>
            </a:r>
            <a:br>
              <a:rPr lang="en-GB"/>
            </a:br>
            <a:r>
              <a:rPr lang="en-GB"/>
              <a:t>Scaled Scores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3E2E3EEA-1715-4ADE-89CD-FE772779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Co-operation</a:t>
            </a:r>
          </a:p>
          <a:p>
            <a:pPr eaLnBrk="1" hangingPunct="1">
              <a:defRPr/>
            </a:pPr>
            <a:endParaRPr lang="en-GB" altLang="en-US" sz="1000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Perseverance</a:t>
            </a:r>
          </a:p>
          <a:p>
            <a:pPr eaLnBrk="1" hangingPunct="1">
              <a:defRPr/>
            </a:pPr>
            <a:endParaRPr lang="en-GB" altLang="en-US" sz="1100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Independence</a:t>
            </a:r>
          </a:p>
          <a:p>
            <a:pPr eaLnBrk="1" hangingPunct="1">
              <a:defRPr/>
            </a:pPr>
            <a:endParaRPr lang="en-GB" altLang="en-US" sz="1400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Creativity</a:t>
            </a:r>
          </a:p>
          <a:p>
            <a:pPr eaLnBrk="1" hangingPunct="1">
              <a:defRPr/>
            </a:pPr>
            <a:endParaRPr lang="en-GB" altLang="en-US" sz="1600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Motivation</a:t>
            </a:r>
          </a:p>
          <a:p>
            <a:pPr eaLnBrk="1" hangingPunct="1">
              <a:defRPr/>
            </a:pPr>
            <a:endParaRPr lang="en-GB" altLang="en-US" sz="1600" b="1" dirty="0">
              <a:solidFill>
                <a:schemeClr val="accent3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eaLnBrk="1" hangingPunct="1">
              <a:defRPr/>
            </a:pP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Lucida Handwriting" panose="03010101010101010101" pitchFamily="66" charset="0"/>
              </a:rPr>
              <a:t>Aspiration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6A24A-3F61-417E-AB74-0075436C8A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Our Challenge Values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8EE6D05D-E835-292E-0EE4-FCAA068089F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Comic Sans MS" panose="030F0702030302020204" pitchFamily="66" charset="0"/>
              </a:rPr>
              <a:t>Uniform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Comic Sans MS" panose="030F0702030302020204" pitchFamily="66" charset="0"/>
              </a:rPr>
              <a:t>Homework and spellings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Comic Sans MS" panose="030F0702030302020204" pitchFamily="66" charset="0"/>
              </a:rPr>
              <a:t>Reading Books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Comic Sans MS" panose="030F0702030302020204" pitchFamily="66" charset="0"/>
              </a:rPr>
              <a:t>P.E. Kit – our PE Days are Wednesday and Friday.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1CE18-5E6D-4BCA-B211-17F4CF4880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Expectations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5E1E8E34-B9AC-1FAF-4666-1D71F411EA7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We will use Class Dojo to communicate anything related to the class and to share our learning.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You can message us on there but for absences etc please email the office email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73374-55A2-4A47-94B7-A9994B423A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Communication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DF358E-22F2-4560-BEA6-87134E3A4E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Health and Wellbeing </a:t>
            </a:r>
          </a:p>
        </p:txBody>
      </p:sp>
      <p:pic>
        <p:nvPicPr>
          <p:cNvPr id="25603" name="Picture 2" descr="Image result for wellbeing wheel 6 ways">
            <a:extLst>
              <a:ext uri="{FF2B5EF4-FFF2-40B4-BE49-F238E27FC236}">
                <a16:creationId xmlns:a16="http://schemas.microsoft.com/office/drawing/2014/main" id="{3818E46C-98AF-4DB9-AE1C-5488D7D0B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1"/>
          <a:stretch>
            <a:fillRect/>
          </a:stretch>
        </p:blipFill>
        <p:spPr>
          <a:xfrm>
            <a:off x="457200" y="1627188"/>
            <a:ext cx="4835525" cy="45370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A481C-6C12-4CDE-8090-E6A2AB05CE2F}"/>
              </a:ext>
            </a:extLst>
          </p:cNvPr>
          <p:cNvSpPr txBox="1"/>
          <p:nvPr/>
        </p:nvSpPr>
        <p:spPr>
          <a:xfrm>
            <a:off x="5508625" y="1916113"/>
            <a:ext cx="3455988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ways to achieve wellbeing: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active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learning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Notice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C63709FD-42BB-4E60-AF75-868427150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989138"/>
            <a:ext cx="8928100" cy="372586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en-GB" altLang="en-US" sz="3200" dirty="0">
              <a:latin typeface="Lucida Handwriting" panose="03010101010101010101" pitchFamily="66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coming to the 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‘Welcome to the Year Group’ meeting for Year 6.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en-GB" altLang="en-US" sz="32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questions ?</a:t>
            </a:r>
          </a:p>
        </p:txBody>
      </p:sp>
      <p:pic>
        <p:nvPicPr>
          <p:cNvPr id="26627" name="Picture 3" descr="logo.png">
            <a:extLst>
              <a:ext uri="{FF2B5EF4-FFF2-40B4-BE49-F238E27FC236}">
                <a16:creationId xmlns:a16="http://schemas.microsoft.com/office/drawing/2014/main" id="{DEBF9373-BED3-8B6C-228D-43047CFE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14620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CF5B8BB0-0606-4F83-AC4D-F1553CFF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84313"/>
            <a:ext cx="8229600" cy="457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Days – Wednesday and Friday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Children should come in to school wearing the correct PE kit and earrings should not be worn for PE lessons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and times table tests will be on a Friday</a:t>
            </a:r>
          </a:p>
          <a:p>
            <a:pPr eaLnBrk="1" hangingPunct="1"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will be set every Thursday and is due on a Tuesday</a:t>
            </a:r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b="1" i="1" dirty="0"/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D2E148-2B6C-4B19-BD99-A32D528016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Year 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CF5B8BB0-0606-4F83-AC4D-F1553CFF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84313"/>
            <a:ext cx="8229600" cy="457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should read regularly at home and fill in their reading records, which should be in school every day</a:t>
            </a:r>
          </a:p>
          <a:p>
            <a:pPr eaLnBrk="1" hangingPunct="1"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send in water bottles</a:t>
            </a:r>
          </a:p>
          <a:p>
            <a:pPr eaLnBrk="1" hangingPunct="1">
              <a:defRPr/>
            </a:pPr>
            <a:endParaRPr lang="en-GB" altLang="en-US" sz="28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name everything!</a:t>
            </a:r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b="1" i="1" dirty="0"/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D2E148-2B6C-4B19-BD99-A32D528016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Year 6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CF5B8BB0-0606-4F83-AC4D-F1553CFFE10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school applications – deadline 31</a:t>
            </a:r>
            <a:r>
              <a:rPr lang="en-GB" altLang="en-US" sz="32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 2025</a:t>
            </a:r>
          </a:p>
          <a:p>
            <a:pPr eaLnBrk="1" hangingPunct="1"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school offer day – 2</a:t>
            </a:r>
            <a:r>
              <a:rPr lang="en-GB" altLang="en-US" sz="32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2026</a:t>
            </a:r>
          </a:p>
          <a:p>
            <a:pPr eaLnBrk="1" hangingPunct="1">
              <a:defRPr/>
            </a:pPr>
            <a:endParaRPr lang="en-GB" altLang="en-US" sz="32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SATs week – 11</a:t>
            </a:r>
            <a:r>
              <a:rPr lang="en-GB" altLang="en-US" sz="32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14</a:t>
            </a:r>
            <a:r>
              <a:rPr lang="en-GB" altLang="en-US" sz="32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2026</a:t>
            </a:r>
          </a:p>
          <a:p>
            <a:pPr eaLnBrk="1" hangingPunct="1">
              <a:defRPr/>
            </a:pPr>
            <a:endParaRPr lang="en-GB" altLang="en-US" sz="32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Y6 residential and production – details tbc</a:t>
            </a:r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b="1" i="1" dirty="0"/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D2E148-2B6C-4B19-BD99-A32D528016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Year 6 – Key Dates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B7142CA3-23C0-68D7-B554-1EE0A2B8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5235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17760A20-9F1B-8A59-6245-881A067FE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2482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hlinkClick r:id="rId3"/>
              </a:rPr>
              <a:t>https://www.kent.gov.uk/education-and-children/schools/school-places/secondary-school-places</a:t>
            </a: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B30EA-7136-48E3-9295-BF64F54D9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72000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9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SATs  tests will take place nationally in the week beginning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altLang="en-US" sz="4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Monday  May 11</a:t>
            </a:r>
            <a:r>
              <a:rPr lang="en-GB" altLang="en-US" sz="44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4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Thursday 14</a:t>
            </a:r>
            <a:r>
              <a:rPr lang="en-GB" altLang="en-US" sz="4400" b="1" i="1" baseline="30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4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 2026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9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Statutory tests will be administered in the following subjects: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(60 minutes)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(approximately 15 minutes)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and Punctuation (45 minutes)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Paper 1: Arithmetic (30 minutes)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Paper 2: Reasoning (40 minutes)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Paper 3: Reasoning (40 minutes)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9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3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are externally marked</a:t>
            </a: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9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9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will be ‘Teacher Assessed’ and will be moderated by Kent </a:t>
            </a:r>
          </a:p>
          <a:p>
            <a:pPr marL="342900" indent="-1603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8D129-967A-42C8-B8AF-20E5BA0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775"/>
            <a:ext cx="8229600" cy="12192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KS2 SAT tests 2026</a:t>
            </a:r>
            <a:br>
              <a:rPr lang="en-GB"/>
            </a:br>
            <a:r>
              <a:rPr lang="en-GB"/>
              <a:t>The Tests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9E6A8F76-AA59-4DE0-B12F-807B84DF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18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i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Curriculum themes for the year:</a:t>
            </a:r>
          </a:p>
          <a:p>
            <a:pPr eaLnBrk="1" hangingPunct="1">
              <a:defRPr/>
            </a:pPr>
            <a:endParaRPr lang="en-GB" altLang="en-US" sz="2400" b="1" i="1" u="sng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 1–  The  Amazing Americas </a:t>
            </a:r>
          </a:p>
          <a:p>
            <a:pPr eaLnBrk="1" hangingPunct="1"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 2 – WW2</a:t>
            </a:r>
          </a:p>
          <a:p>
            <a:pPr eaLnBrk="1" hangingPunct="1"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1 – Mayans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Spring 2 - Let There Be Light</a:t>
            </a:r>
          </a:p>
          <a:p>
            <a:pPr eaLnBrk="1" hangingPunct="1"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- Circle of Life  &amp; Y6 Production (tbc)</a:t>
            </a:r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b="1" i="1" dirty="0"/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CC321-8696-41CF-B06C-E81D2A8DDC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Our Curriculum Overview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81F33F-BC49-492E-BE47-F7992427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887"/>
            <a:ext cx="8229600" cy="82292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Our Curriculum Overview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73EE9806-4E5B-DBEC-7FFE-39D5DAE3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A995A73F-2912-C21F-CDBA-464906EC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3947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E0254715-DEF8-4DEC-8172-DD87AE0E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2918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 2" panose="05020102010507070707" pitchFamily="82" charset="2"/>
              <a:buNone/>
              <a:defRPr/>
            </a:pPr>
            <a:endParaRPr lang="en-GB" altLang="en-US" sz="2400" b="1" i="1" u="sng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 2" panose="05020102010507070707" pitchFamily="82" charset="2"/>
              <a:buNone/>
              <a:defRPr/>
            </a:pP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Upcoming trips – dates to be confirmed: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Chislehurst Caves – History (WW2)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Rochester Cathedral – RE </a:t>
            </a:r>
          </a:p>
          <a:p>
            <a:pPr marL="0" indent="0" eaLnBrk="1" hangingPunct="1">
              <a:buFont typeface="Wingdings 2" panose="05020102010507070707" pitchFamily="82" charset="2"/>
              <a:buNone/>
              <a:defRPr/>
            </a:pPr>
            <a:endParaRPr lang="en-GB" altLang="en-US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 2" panose="05020102010507070707" pitchFamily="82" charset="2"/>
              <a:buNone/>
              <a:defRPr/>
            </a:pPr>
            <a:r>
              <a:rPr lang="en-GB" alt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soon as we have confirmed details about the residential, we will let you know.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altLang="en-US" b="1" i="1" dirty="0"/>
          </a:p>
          <a:p>
            <a:pPr eaLnBrk="1" hangingPunct="1">
              <a:defRPr/>
            </a:pPr>
            <a:endParaRPr lang="en-GB" altLang="en-US" b="1" i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13B06-17CC-43E0-92CB-8556B029B0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/>
              <a:t>Trips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AC6181425504B8487929023472C4E" ma:contentTypeVersion="27" ma:contentTypeDescription="Create a new document." ma:contentTypeScope="" ma:versionID="165e967ec8dccdc93a694ab5bf86bea8">
  <xsd:schema xmlns:xsd="http://www.w3.org/2001/XMLSchema" xmlns:xs="http://www.w3.org/2001/XMLSchema" xmlns:p="http://schemas.microsoft.com/office/2006/metadata/properties" xmlns:ns2="0ea71473-d876-486b-abc9-ea6d3a59b4eb" xmlns:ns3="d7a9adb6-247b-49c6-9014-209b9da1a3a5" xmlns:ns4="e0b045d0-4ddc-487a-99f6-fe117bbebfce" xmlns:ns5="a4614880-16ad-4dd8-a896-a716585f23d8" targetNamespace="http://schemas.microsoft.com/office/2006/metadata/properties" ma:root="true" ma:fieldsID="069506daf77acdbc3f776ac110d31ef3" ns2:_="" ns3:_="" ns4:_="" ns5:_="">
    <xsd:import namespace="0ea71473-d876-486b-abc9-ea6d3a59b4eb"/>
    <xsd:import namespace="d7a9adb6-247b-49c6-9014-209b9da1a3a5"/>
    <xsd:import namespace="e0b045d0-4ddc-487a-99f6-fe117bbebfce"/>
    <xsd:import namespace="a4614880-16ad-4dd8-a896-a716585f2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71473-d876-486b-abc9-ea6d3a59b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9adb6-247b-49c6-9014-209b9da1a3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045d0-4ddc-487a-99f6-fe117bbebfc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592f176-da5c-4d9d-91f7-6f49c242bd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14880-16ad-4dd8-a896-a716585f23d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d32a7d4-c44c-48ec-8b24-f48f31390401}" ma:internalName="TaxCatchAll" ma:showField="CatchAllData" ma:web="a4614880-16ad-4dd8-a896-a716585f2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C398D-3EBE-4C08-BCA4-9820EDCAF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71473-d876-486b-abc9-ea6d3a59b4eb"/>
    <ds:schemaRef ds:uri="d7a9adb6-247b-49c6-9014-209b9da1a3a5"/>
    <ds:schemaRef ds:uri="e0b045d0-4ddc-487a-99f6-fe117bbebfce"/>
    <ds:schemaRef ds:uri="a4614880-16ad-4dd8-a896-a716585f2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DEC60E-E647-4D1E-9570-628A70253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817</Words>
  <Application>Microsoft Office PowerPoint</Application>
  <PresentationFormat>On-screen Show (4:3)</PresentationFormat>
  <Paragraphs>165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PowerPoint Presentation</vt:lpstr>
      <vt:lpstr>Year 6 </vt:lpstr>
      <vt:lpstr>Year 6 </vt:lpstr>
      <vt:lpstr>Year 6 – Key Dates </vt:lpstr>
      <vt:lpstr>PowerPoint Presentation</vt:lpstr>
      <vt:lpstr>KS2 SAT tests 2026 The Tests</vt:lpstr>
      <vt:lpstr>Our Curriculum Overview</vt:lpstr>
      <vt:lpstr>Our Curriculum Overview</vt:lpstr>
      <vt:lpstr>Trips</vt:lpstr>
      <vt:lpstr>   Maths:</vt:lpstr>
      <vt:lpstr>   Maths:</vt:lpstr>
      <vt:lpstr>   English:</vt:lpstr>
      <vt:lpstr>Assessment Targets</vt:lpstr>
      <vt:lpstr>KS2 SAT tests 2022- 23 Scaled Scores</vt:lpstr>
      <vt:lpstr>Our Challenge Values</vt:lpstr>
      <vt:lpstr>Expectations</vt:lpstr>
      <vt:lpstr>Communication</vt:lpstr>
      <vt:lpstr>Health and Wellbeing </vt:lpstr>
      <vt:lpstr>PowerPoint Presentation</vt:lpstr>
    </vt:vector>
  </TitlesOfParts>
  <Company>EIS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The Headteacher</dc:creator>
  <cp:lastModifiedBy>Louise Bunch</cp:lastModifiedBy>
  <cp:revision>62</cp:revision>
  <dcterms:created xsi:type="dcterms:W3CDTF">2014-10-03T16:23:15Z</dcterms:created>
  <dcterms:modified xsi:type="dcterms:W3CDTF">2025-09-10T21:01:40Z</dcterms:modified>
</cp:coreProperties>
</file>